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5032" autoAdjust="0"/>
  </p:normalViewPr>
  <p:slideViewPr>
    <p:cSldViewPr snapToGrid="0" showGuides="1">
      <p:cViewPr varScale="1">
        <p:scale>
          <a:sx n="70" d="100"/>
          <a:sy n="70" d="100"/>
        </p:scale>
        <p:origin x="1728" y="-9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8/16/2024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8/16/2024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8/16/2024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8/16/2024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150" b="1" dirty="0">
                <a:solidFill>
                  <a:srgbClr val="0070C0"/>
                </a:solidFill>
                <a:latin typeface="Helvetica" panose="020B0604020202020204" pitchFamily="34" charset="0"/>
                <a:cs typeface="Helvetica" panose="020B0604020202020204" pitchFamily="34" charset="0"/>
              </a:rPr>
              <a:t>A Recently Constructed Detached Residence Built To Exacting Standards And Offering Spacious Living Accommodation Arranged Over Three Floors With Ample Parking And Manageable Rear Garden</a:t>
            </a: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Entrance Hall With Bespoke Oak Staircase With Glass Balustrade • Bay Windowed Lounge With Oak Double Doors Opening Onto Kitchen/Breakfast Room • Stunning Kitchen/Breakfast Room With Integrated Appliances • Ground Floor Utility Room &amp; Cloakroom/WC • Separate Dining Room/Office • </a:t>
            </a:r>
            <a:endParaRPr lang="en-GB" sz="1000" dirty="0">
              <a:effectLst/>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Three First Floor Bedrooms - Main With En-Suite Shower Room/WC • First Floor Family Bathroom • Two Second Floor Bedrooms &amp; Second Floor Shower Room/WC • ‘A’ Rated </a:t>
            </a:r>
            <a:r>
              <a:rPr lang="en-GB" sz="1000" dirty="0">
                <a:solidFill>
                  <a:srgbClr val="000000"/>
                </a:solidFill>
                <a:latin typeface="Helvetica" panose="020B0604020202020204" pitchFamily="34" charset="0"/>
                <a:ea typeface="Times New Roman" panose="02020603050405020304" pitchFamily="18" charset="0"/>
                <a:cs typeface="HelveticaNeueLT-Roman"/>
              </a:rPr>
              <a:t>Energy Report</a:t>
            </a:r>
            <a:r>
              <a:rPr lang="en-GB" sz="1000" dirty="0">
                <a:solidFill>
                  <a:srgbClr val="000000"/>
                </a:solidFill>
                <a:effectLst/>
                <a:latin typeface="Helvetica" panose="020B0604020202020204" pitchFamily="34" charset="0"/>
                <a:ea typeface="Times New Roman" panose="02020603050405020304" pitchFamily="18" charset="0"/>
                <a:cs typeface="HelveticaNeueLT-Roman"/>
              </a:rPr>
              <a:t> - With Architects Certificate Guarantee • Viewing Highly Recommended - Offered For Sale With No Onward Chain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575,000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92 Salterton Road, Exmouth, EX8 2NP</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63231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C441F21C-0EE4-F4F5-6929-DEFF346DF8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1269" y="2595138"/>
            <a:ext cx="6342098" cy="44853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D5814E23-4087-0661-6115-3C89600782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438" y="549127"/>
            <a:ext cx="3109909"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4AB37C80-9A2B-B1E9-C4AE-96E27B28F5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9485" y="557981"/>
            <a:ext cx="3157210" cy="2435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6D0A4550-64B4-CCA0-2BE3-52C748FDD6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672" y="3109969"/>
            <a:ext cx="3109909" cy="21817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8A2EB121-6E6F-342D-AA21-8B02E993861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09969"/>
            <a:ext cx="3157210" cy="21817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C8332D8A-79C4-7C81-4D49-FE2D92A8F01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0672" y="5408396"/>
            <a:ext cx="3109909"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D662AC59-5A7E-BEE5-2288-7DEABF653C6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2" y="5408395"/>
            <a:ext cx="3157210" cy="221610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65C0257A-8D24-A193-5803-9F54A6B9FDF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5035" y="7741189"/>
            <a:ext cx="2726342" cy="1850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720236"/>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92 Salterton Road, Exmouth, EX8 2NP</a:t>
            </a:r>
          </a:p>
          <a:p>
            <a:r>
              <a:rPr lang="en-GB" sz="1050" b="1" dirty="0">
                <a:latin typeface="Helvetica" panose="020B0604020202020204" pitchFamily="34" charset="0"/>
                <a:cs typeface="Helvetica" panose="020B0604020202020204" pitchFamily="34" charset="0"/>
              </a:rPr>
              <a:t>THE ACCOMMODATION COMPRISES:</a:t>
            </a:r>
            <a:r>
              <a:rPr lang="en-GB" sz="1050" dirty="0">
                <a:latin typeface="Helvetica" panose="020B0604020202020204" pitchFamily="34" charset="0"/>
                <a:cs typeface="Helvetica" panose="020B0604020202020204" pitchFamily="34" charset="0"/>
              </a:rPr>
              <a:t> Composite front door with pattern inset and matching picture window leading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RECEPTION HALL: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 alarm panel; bespoke design oak staircase with glass balustrade leading to first floor; oak internal doors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LOUNGE:</a:t>
            </a:r>
            <a:r>
              <a:rPr lang="en-GB" sz="1050" dirty="0">
                <a:latin typeface="Helvetica" panose="020B0604020202020204" pitchFamily="34" charset="0"/>
                <a:cs typeface="Helvetica" panose="020B0604020202020204" pitchFamily="34" charset="0"/>
              </a:rPr>
              <a:t> 4.88m x 4.24m (16'0" x 13'11") Three uPVC double glazed sash windows overlooking the front aspect with bay; uPVC double glazed picture window to side aspect;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 thermostat control for underfloor heating; cupboard housing electric consumer unit; pendant lights; double oak doors with glass inset leading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KITCHEN/BREAKFAST ROOM: </a:t>
            </a:r>
            <a:r>
              <a:rPr lang="en-GB" sz="1050" dirty="0">
                <a:latin typeface="Helvetica" panose="020B0604020202020204" pitchFamily="34" charset="0"/>
                <a:cs typeface="Helvetica" panose="020B0604020202020204" pitchFamily="34" charset="0"/>
              </a:rPr>
              <a:t>6.22m x 2.69m (20'5" x 8'10") A stunning feature to the property fitted with Quartz marble worktop surfaces incorporating breakfast bar with cupboards beneath; cupboards, drawer units and matching wall mounted cupboards; one and a half bowl granite sink unit with mixer tap; built-in appliances including fridge freezer, dishwasher and double electric oven; induction hob with glass splashback and stainless steel chimney style extractor hood over; bi-fold doors opening onto REAR GARDEN with matching picture window;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 recess LED ceiling spotlights; television point; door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UTILITY ROOM: </a:t>
            </a:r>
            <a:r>
              <a:rPr lang="en-GB" sz="1050" dirty="0">
                <a:latin typeface="Helvetica" panose="020B0604020202020204" pitchFamily="34" charset="0"/>
                <a:cs typeface="Helvetica" panose="020B0604020202020204" pitchFamily="34" charset="0"/>
              </a:rPr>
              <a:t>2.24m x 1.88m (7'4" x 6'2") Pattern worktop surface with sink unit and mixer tap set into surface; plumbing for an automatic washing machine beneath; base units; larder style cupboard; wall mounted Worcester boiler serving domestic hot water and gas central heating; extractor fan; double glazed door to OUTSIDE;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 door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GROUND FLOOR CLOAKROOM/WC: </a:t>
            </a:r>
            <a:r>
              <a:rPr lang="en-GB" sz="1050" dirty="0">
                <a:latin typeface="Helvetica" panose="020B0604020202020204" pitchFamily="34" charset="0"/>
                <a:cs typeface="Helvetica" panose="020B0604020202020204" pitchFamily="34" charset="0"/>
              </a:rPr>
              <a:t>Rak ceramic wash hand basin with mixer tap; WC with concealed cistern and push button flush; extractor fan; attractive part tiled walls; uPVC double glazed window with obscure glass;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DINING ROOM/OFFICE: </a:t>
            </a:r>
            <a:r>
              <a:rPr lang="en-GB" sz="1050" dirty="0">
                <a:latin typeface="Helvetica" panose="020B0604020202020204" pitchFamily="34" charset="0"/>
                <a:cs typeface="Helvetica" panose="020B0604020202020204" pitchFamily="34" charset="0"/>
              </a:rPr>
              <a:t>4.24m x 2.92m (13'11" x 9'7") uPVC double glazed sash window overlooking front aspect; </a:t>
            </a:r>
            <a:r>
              <a:rPr lang="en-GB" sz="1050" dirty="0" err="1">
                <a:latin typeface="Helvetica" panose="020B0604020202020204" pitchFamily="34" charset="0"/>
                <a:cs typeface="Helvetica" panose="020B0604020202020204" pitchFamily="34" charset="0"/>
              </a:rPr>
              <a:t>Amtico</a:t>
            </a:r>
            <a:r>
              <a:rPr lang="en-GB" sz="1050" dirty="0">
                <a:latin typeface="Helvetica" panose="020B0604020202020204" pitchFamily="34" charset="0"/>
                <a:cs typeface="Helvetica" panose="020B0604020202020204" pitchFamily="34" charset="0"/>
              </a:rPr>
              <a:t> flooring with underfloor heating; underfloor heating control panel; television point; recess ceiling LED spotlights.</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FIRST FLOOR LANDING: </a:t>
            </a:r>
            <a:r>
              <a:rPr lang="en-GB" sz="1050" dirty="0">
                <a:latin typeface="Helvetica" panose="020B0604020202020204" pitchFamily="34" charset="0"/>
                <a:cs typeface="Helvetica" panose="020B0604020202020204" pitchFamily="34" charset="0"/>
              </a:rPr>
              <a:t>uPVC double glazed sash window; </a:t>
            </a:r>
            <a:r>
              <a:rPr lang="en-GB" sz="1050" dirty="0" err="1">
                <a:latin typeface="Helvetica" panose="020B0604020202020204" pitchFamily="34" charset="0"/>
                <a:cs typeface="Helvetica" panose="020B0604020202020204" pitchFamily="34" charset="0"/>
              </a:rPr>
              <a:t>velux</a:t>
            </a:r>
            <a:r>
              <a:rPr lang="en-GB" sz="1050" dirty="0">
                <a:latin typeface="Helvetica" panose="020B0604020202020204" pitchFamily="34" charset="0"/>
                <a:cs typeface="Helvetica" panose="020B0604020202020204" pitchFamily="34" charset="0"/>
              </a:rPr>
              <a:t> window; radiator; bespoke design oak staircase with glass balustrade to SECOND FLOOR; oak doors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ONE:</a:t>
            </a:r>
            <a:r>
              <a:rPr lang="en-GB" sz="1050" dirty="0">
                <a:latin typeface="Helvetica" panose="020B0604020202020204" pitchFamily="34" charset="0"/>
                <a:cs typeface="Helvetica" panose="020B0604020202020204" pitchFamily="34" charset="0"/>
              </a:rPr>
              <a:t> 4.29m x 4.27m (14'1" x 14'0") Three uPVC double glazed sash windows to front aspect; two radiators; television point; door to:</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EN-SUITE SHOWER ROOM/WC: </a:t>
            </a:r>
            <a:r>
              <a:rPr lang="en-GB" sz="1050" dirty="0">
                <a:latin typeface="Helvetica" panose="020B0604020202020204" pitchFamily="34" charset="0"/>
                <a:cs typeface="Helvetica" panose="020B0604020202020204" pitchFamily="34" charset="0"/>
              </a:rPr>
              <a:t>Rak suite comprising of double width shower cubicle with rainfall shower head and detachable shower head hose; ceramic wash hand basin with mixer tap; WC with concealed cistern and push button flush; chrome heated towel rail; attractive tiled walls; cushion flooring; fitted mirror with integrated light; recess ceiling LED spotlights; extractor fan; uPVC double glazed window with pattern glass.</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TWO:</a:t>
            </a:r>
            <a:r>
              <a:rPr lang="en-GB" sz="1050" dirty="0">
                <a:latin typeface="Helvetica" panose="020B0604020202020204" pitchFamily="34" charset="0"/>
                <a:cs typeface="Helvetica" panose="020B0604020202020204" pitchFamily="34" charset="0"/>
              </a:rPr>
              <a:t> 4.29m x 2.95m (14'1" x 9'8") Two uPVC double glazed windows to front aspect; radiator; telephone point; television point.</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BEDROOM THREE:</a:t>
            </a:r>
            <a:r>
              <a:rPr lang="en-GB" sz="1050" dirty="0">
                <a:latin typeface="Helvetica" panose="020B0604020202020204" pitchFamily="34" charset="0"/>
                <a:cs typeface="Helvetica" panose="020B0604020202020204" pitchFamily="34" charset="0"/>
              </a:rPr>
              <a:t> 3.94m x 2.21m (12'11" x 7'3") uPVC double glazed window to rear aspect; recess ceiling LED spotlights; radiator; cupboard housing water tank.</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FAMILY BATHROOM/WC: </a:t>
            </a:r>
            <a:r>
              <a:rPr lang="en-GB" sz="1050" dirty="0">
                <a:latin typeface="Helvetica" panose="020B0604020202020204" pitchFamily="34" charset="0"/>
                <a:cs typeface="Helvetica" panose="020B0604020202020204" pitchFamily="34" charset="0"/>
              </a:rPr>
              <a:t>Rak suite comprising of bath with mixer tap; ceramic wash hand basin with mixer tap; WC with concealed cistern and push button flush; chrome heated towel rail; attractive tiled walls; cushion flooring; fitted mirror with integrated light; uPVC double glazed window with pattern glass; recess ceiling LED spotlights; extractor fan.</a:t>
            </a:r>
            <a:br>
              <a:rPr lang="en-GB" sz="1050" dirty="0">
                <a:latin typeface="Helvetica" panose="020B0604020202020204" pitchFamily="34" charset="0"/>
                <a:cs typeface="Helvetica" panose="020B0604020202020204" pitchFamily="34" charset="0"/>
              </a:rPr>
            </a:br>
            <a:br>
              <a:rPr lang="en-GB" sz="1050" dirty="0">
                <a:latin typeface="Helvetica" panose="020B0604020202020204" pitchFamily="34" charset="0"/>
                <a:cs typeface="Helvetica" panose="020B0604020202020204" pitchFamily="34" charset="0"/>
              </a:rPr>
            </a:br>
            <a:r>
              <a:rPr lang="en-GB" sz="1050" b="1" dirty="0">
                <a:latin typeface="Helvetica" panose="020B0604020202020204" pitchFamily="34" charset="0"/>
                <a:cs typeface="Helvetica" panose="020B0604020202020204" pitchFamily="34" charset="0"/>
              </a:rPr>
              <a:t>SECOND FLOOR LANDING: </a:t>
            </a:r>
            <a:r>
              <a:rPr lang="en-GB" sz="1050" dirty="0">
                <a:latin typeface="Helvetica" panose="020B0604020202020204" pitchFamily="34" charset="0"/>
                <a:cs typeface="Helvetica" panose="020B0604020202020204" pitchFamily="34" charset="0"/>
              </a:rPr>
              <a:t>Smoke alarm; recess ceiling LED spotlights; chandelier; oak doors to:</a:t>
            </a:r>
            <a:br>
              <a:rPr lang="en-GB" sz="1050" dirty="0">
                <a:latin typeface="Helvetica" panose="020B0604020202020204" pitchFamily="34" charset="0"/>
                <a:cs typeface="Helvetica" panose="020B0604020202020204" pitchFamily="34" charset="0"/>
              </a:rPr>
            </a:br>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1318483"/>
          </a:xfrm>
          <a:prstGeom prst="rect">
            <a:avLst/>
          </a:prstGeom>
          <a:noFill/>
        </p:spPr>
        <p:txBody>
          <a:bodyPr wrap="square" rtlCol="0">
            <a:spAutoFit/>
          </a:bodyPr>
          <a:lstStyle/>
          <a:p>
            <a:r>
              <a:rPr lang="en-GB" sz="1100" b="1" dirty="0">
                <a:latin typeface="Helvetica" panose="020B0604020202020204" pitchFamily="34" charset="0"/>
                <a:cs typeface="Helvetica" panose="020B0604020202020204" pitchFamily="34" charset="0"/>
              </a:rPr>
              <a:t>BEDROOM FOUR:</a:t>
            </a:r>
            <a:r>
              <a:rPr lang="en-GB" sz="1100" dirty="0">
                <a:latin typeface="Helvetica" panose="020B0604020202020204" pitchFamily="34" charset="0"/>
                <a:cs typeface="Helvetica" panose="020B0604020202020204" pitchFamily="34" charset="0"/>
              </a:rPr>
              <a:t> 6.93m x 4.24m (22'9" x 13'11") Maximum measurement into dormer style uPVC double glazed sash window; uPVC double glazed window to side aspect; radiator; electric operated </a:t>
            </a:r>
            <a:r>
              <a:rPr lang="en-GB" sz="1100" dirty="0" err="1">
                <a:latin typeface="Helvetica" panose="020B0604020202020204" pitchFamily="34" charset="0"/>
                <a:cs typeface="Helvetica" panose="020B0604020202020204" pitchFamily="34" charset="0"/>
              </a:rPr>
              <a:t>velux</a:t>
            </a:r>
            <a:r>
              <a:rPr lang="en-GB" sz="1100" dirty="0">
                <a:latin typeface="Helvetica" panose="020B0604020202020204" pitchFamily="34" charset="0"/>
                <a:cs typeface="Helvetica" panose="020B0604020202020204" pitchFamily="34" charset="0"/>
              </a:rPr>
              <a:t> window; recess ceiling LED spotlights; television point; radiator.</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FIVE: </a:t>
            </a:r>
            <a:r>
              <a:rPr lang="en-GB" sz="1100" dirty="0">
                <a:latin typeface="Helvetica" panose="020B0604020202020204" pitchFamily="34" charset="0"/>
                <a:cs typeface="Helvetica" panose="020B0604020202020204" pitchFamily="34" charset="0"/>
              </a:rPr>
              <a:t>5.38m x 2.92m (17'8" x 9'7") uPVC double glazed sash window to front aspect; electric operated </a:t>
            </a:r>
            <a:r>
              <a:rPr lang="en-GB" sz="1100" dirty="0" err="1">
                <a:latin typeface="Helvetica" panose="020B0604020202020204" pitchFamily="34" charset="0"/>
                <a:cs typeface="Helvetica" panose="020B0604020202020204" pitchFamily="34" charset="0"/>
              </a:rPr>
              <a:t>velux</a:t>
            </a:r>
            <a:r>
              <a:rPr lang="en-GB" sz="1100" dirty="0">
                <a:latin typeface="Helvetica" panose="020B0604020202020204" pitchFamily="34" charset="0"/>
                <a:cs typeface="Helvetica" panose="020B0604020202020204" pitchFamily="34" charset="0"/>
              </a:rPr>
              <a:t> window; recess ceiling LED spotlights; radiator; television point.</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SHOWER ROOM/WC: </a:t>
            </a:r>
            <a:r>
              <a:rPr lang="en-GB" sz="1100" dirty="0">
                <a:latin typeface="Helvetica" panose="020B0604020202020204" pitchFamily="34" charset="0"/>
                <a:cs typeface="Helvetica" panose="020B0604020202020204" pitchFamily="34" charset="0"/>
              </a:rPr>
              <a:t>Rak suite comprising of corner shower cubicle with glass shower screen doors; WC with concealed cistern and push button flush; ceramic wash hand basin with mixer tap; attractive tiled walls; part sloping ceiling; recess ceiling LED spotlights; cushion flooring.</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OUTSIDE: </a:t>
            </a:r>
            <a:r>
              <a:rPr lang="en-GB" sz="1100" dirty="0">
                <a:latin typeface="Helvetica" panose="020B0604020202020204" pitchFamily="34" charset="0"/>
                <a:cs typeface="Helvetica" panose="020B0604020202020204" pitchFamily="34" charset="0"/>
              </a:rPr>
              <a:t>The property is approached via double wooden timber gates giving access to a large decorative stone parking area offering parking for numerous cars, boats or vans. There is also a side gate and pathway giving access to the rear of the property. The rear garden is fully enclosed and south facing and comprises of a large decked terrace ideal for outside dining and entertaining, outside tap and outside electric point.</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AGENTS NOTE: </a:t>
            </a:r>
            <a:r>
              <a:rPr lang="en-GB" sz="1100" dirty="0">
                <a:latin typeface="Helvetica" panose="020B0604020202020204" pitchFamily="34" charset="0"/>
                <a:cs typeface="Helvetica" panose="020B0604020202020204" pitchFamily="34" charset="0"/>
              </a:rPr>
              <a:t>The property has 8 solar panels which are owned outright with the property.</a:t>
            </a:r>
          </a:p>
          <a:p>
            <a:br>
              <a:rPr lang="en-GB" sz="1100" dirty="0">
                <a:latin typeface="Helvetica" panose="020B0604020202020204" pitchFamily="34" charset="0"/>
                <a:cs typeface="Helvetica" panose="020B0604020202020204" pitchFamily="34" charset="0"/>
              </a:rPr>
            </a:br>
            <a:endParaRPr lang="en-GB" sz="1100" dirty="0">
              <a:latin typeface="Helvetica" panose="020B0604020202020204" pitchFamily="34" charset="0"/>
              <a:cs typeface="Helvetica" panose="020B0604020202020204" pitchFamily="34" charset="0"/>
            </a:endParaRPr>
          </a:p>
          <a:p>
            <a:endParaRPr lang="en-GB" sz="1100" b="1" dirty="0">
              <a:effectLst/>
              <a:latin typeface="Helvetica" panose="020B0604020202020204" pitchFamily="34" charset="0"/>
              <a:ea typeface="Times New Roman" panose="02020603050405020304" pitchFamily="18" charset="0"/>
              <a:cs typeface="Helvetica" panose="020B0604020202020204" pitchFamily="34" charset="0"/>
            </a:endParaRPr>
          </a:p>
          <a:p>
            <a:r>
              <a:rPr lang="en-GB" sz="1100" b="1" dirty="0">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104B479B-1C4F-06DF-B885-82CDF0C92DD4}"/>
              </a:ext>
            </a:extLst>
          </p:cNvPr>
          <p:cNvPicPr>
            <a:picLocks noChangeAspect="1" noChangeArrowheads="1"/>
          </p:cNvPicPr>
          <p:nvPr/>
        </p:nvPicPr>
        <p:blipFill>
          <a:blip r:embed="rId2"/>
          <a:srcRect/>
          <a:stretch/>
        </p:blipFill>
        <p:spPr bwMode="auto">
          <a:xfrm>
            <a:off x="8876499" y="5084191"/>
            <a:ext cx="4889372" cy="2026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1289</Words>
  <Application>Microsoft Office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22</cp:revision>
  <cp:lastPrinted>2024-08-16T11:52:49Z</cp:lastPrinted>
  <dcterms:created xsi:type="dcterms:W3CDTF">2023-03-19T13:39:10Z</dcterms:created>
  <dcterms:modified xsi:type="dcterms:W3CDTF">2024-08-16T14:26:34Z</dcterms:modified>
</cp:coreProperties>
</file>