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Lst>
  <p:sldSz cx="15119350" cy="10691813"/>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5" userDrawn="1">
          <p15:clr>
            <a:srgbClr val="A4A3A4"/>
          </p15:clr>
        </p15:guide>
        <p15:guide id="2" pos="47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96"/>
    <p:restoredTop sz="95032" autoAdjust="0"/>
  </p:normalViewPr>
  <p:slideViewPr>
    <p:cSldViewPr snapToGrid="0" showGuides="1">
      <p:cViewPr varScale="1">
        <p:scale>
          <a:sx n="70" d="100"/>
          <a:sy n="70" d="100"/>
        </p:scale>
        <p:origin x="1728" y="-96"/>
      </p:cViewPr>
      <p:guideLst>
        <p:guide orient="horz" pos="3345"/>
        <p:guide pos="476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GB"/>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8/16/2024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2853911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8/16/2024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300219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8/16/2024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420761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8/16/2024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2018440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GB"/>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E2701A29-D3F8-E041-970A-5989E69128E0}" type="datetimeFigureOut">
              <a:rPr lang="en-US" smtClean="0"/>
              <a:t>8/16/2024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1651290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E2701A29-D3F8-E041-970A-5989E69128E0}" type="datetimeFigureOut">
              <a:rPr lang="en-US" smtClean="0"/>
              <a:t>8/16/2024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153049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GB"/>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GB"/>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GB"/>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E2701A29-D3F8-E041-970A-5989E69128E0}" type="datetimeFigureOut">
              <a:rPr lang="en-US" smtClean="0"/>
              <a:t>8/16/2024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858540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E2701A29-D3F8-E041-970A-5989E69128E0}" type="datetimeFigureOut">
              <a:rPr lang="en-US" smtClean="0"/>
              <a:t>8/16/2024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642534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701A29-D3F8-E041-970A-5989E69128E0}" type="datetimeFigureOut">
              <a:rPr lang="en-US" smtClean="0"/>
              <a:t>8/16/2024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255875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GB"/>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GB"/>
              <a:t>Click to edit Master text styles</a:t>
            </a:r>
          </a:p>
        </p:txBody>
      </p:sp>
      <p:sp>
        <p:nvSpPr>
          <p:cNvPr id="5" name="Date Placeholder 4"/>
          <p:cNvSpPr>
            <a:spLocks noGrp="1"/>
          </p:cNvSpPr>
          <p:nvPr>
            <p:ph type="dt" sz="half" idx="10"/>
          </p:nvPr>
        </p:nvSpPr>
        <p:spPr/>
        <p:txBody>
          <a:bodyPr/>
          <a:lstStyle/>
          <a:p>
            <a:fld id="{E2701A29-D3F8-E041-970A-5989E69128E0}" type="datetimeFigureOut">
              <a:rPr lang="en-US" smtClean="0"/>
              <a:t>8/16/2024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1874224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GB"/>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GB"/>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GB"/>
              <a:t>Click to edit Master text styles</a:t>
            </a:r>
          </a:p>
        </p:txBody>
      </p:sp>
      <p:sp>
        <p:nvSpPr>
          <p:cNvPr id="5" name="Date Placeholder 4"/>
          <p:cNvSpPr>
            <a:spLocks noGrp="1"/>
          </p:cNvSpPr>
          <p:nvPr>
            <p:ph type="dt" sz="half" idx="10"/>
          </p:nvPr>
        </p:nvSpPr>
        <p:spPr/>
        <p:txBody>
          <a:bodyPr/>
          <a:lstStyle/>
          <a:p>
            <a:fld id="{E2701A29-D3F8-E041-970A-5989E69128E0}" type="datetimeFigureOut">
              <a:rPr lang="en-US" smtClean="0"/>
              <a:t>8/16/2024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922172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E2701A29-D3F8-E041-970A-5989E69128E0}" type="datetimeFigureOut">
              <a:rPr lang="en-US" smtClean="0"/>
              <a:t>8/16/2024</a:t>
            </a:fld>
            <a:endParaRPr lang="en-US"/>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BA630AFC-AC19-1346-832F-CC2FF9CB1B69}" type="slidenum">
              <a:rPr lang="en-US" smtClean="0"/>
              <a:t>‹#›</a:t>
            </a:fld>
            <a:endParaRPr lang="en-US"/>
          </a:p>
        </p:txBody>
      </p:sp>
    </p:spTree>
    <p:extLst>
      <p:ext uri="{BB962C8B-B14F-4D97-AF65-F5344CB8AC3E}">
        <p14:creationId xmlns:p14="http://schemas.microsoft.com/office/powerpoint/2010/main" val="10280004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0"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l" defTabSz="1425550" rtl="0" eaLnBrk="1" latinLnBrk="0" hangingPunct="1">
        <a:defRPr sz="2806" kern="1200">
          <a:solidFill>
            <a:schemeClr val="tx1"/>
          </a:solidFill>
          <a:latin typeface="+mn-lt"/>
          <a:ea typeface="+mn-ea"/>
          <a:cs typeface="+mn-cs"/>
        </a:defRPr>
      </a:lvl1pPr>
      <a:lvl2pPr marL="712775" algn="l" defTabSz="1425550" rtl="0" eaLnBrk="1" latinLnBrk="0" hangingPunct="1">
        <a:defRPr sz="2806" kern="1200">
          <a:solidFill>
            <a:schemeClr val="tx1"/>
          </a:solidFill>
          <a:latin typeface="+mn-lt"/>
          <a:ea typeface="+mn-ea"/>
          <a:cs typeface="+mn-cs"/>
        </a:defRPr>
      </a:lvl2pPr>
      <a:lvl3pPr marL="1425550" algn="l" defTabSz="1425550" rtl="0" eaLnBrk="1" latinLnBrk="0" hangingPunct="1">
        <a:defRPr sz="2806" kern="1200">
          <a:solidFill>
            <a:schemeClr val="tx1"/>
          </a:solidFill>
          <a:latin typeface="+mn-lt"/>
          <a:ea typeface="+mn-ea"/>
          <a:cs typeface="+mn-cs"/>
        </a:defRPr>
      </a:lvl3pPr>
      <a:lvl4pPr marL="2138324" algn="l" defTabSz="1425550" rtl="0" eaLnBrk="1" latinLnBrk="0" hangingPunct="1">
        <a:defRPr sz="2806" kern="1200">
          <a:solidFill>
            <a:schemeClr val="tx1"/>
          </a:solidFill>
          <a:latin typeface="+mn-lt"/>
          <a:ea typeface="+mn-ea"/>
          <a:cs typeface="+mn-cs"/>
        </a:defRPr>
      </a:lvl4pPr>
      <a:lvl5pPr marL="2851099" algn="l" defTabSz="1425550" rtl="0" eaLnBrk="1" latinLnBrk="0" hangingPunct="1">
        <a:defRPr sz="2806" kern="1200">
          <a:solidFill>
            <a:schemeClr val="tx1"/>
          </a:solidFill>
          <a:latin typeface="+mn-lt"/>
          <a:ea typeface="+mn-ea"/>
          <a:cs typeface="+mn-cs"/>
        </a:defRPr>
      </a:lvl5pPr>
      <a:lvl6pPr marL="3563874" algn="l" defTabSz="1425550" rtl="0" eaLnBrk="1" latinLnBrk="0" hangingPunct="1">
        <a:defRPr sz="2806" kern="1200">
          <a:solidFill>
            <a:schemeClr val="tx1"/>
          </a:solidFill>
          <a:latin typeface="+mn-lt"/>
          <a:ea typeface="+mn-ea"/>
          <a:cs typeface="+mn-cs"/>
        </a:defRPr>
      </a:lvl6pPr>
      <a:lvl7pPr marL="4276649" algn="l" defTabSz="1425550" rtl="0" eaLnBrk="1" latinLnBrk="0" hangingPunct="1">
        <a:defRPr sz="2806" kern="1200">
          <a:solidFill>
            <a:schemeClr val="tx1"/>
          </a:solidFill>
          <a:latin typeface="+mn-lt"/>
          <a:ea typeface="+mn-ea"/>
          <a:cs typeface="+mn-cs"/>
        </a:defRPr>
      </a:lvl7pPr>
      <a:lvl8pPr marL="4989424" algn="l" defTabSz="1425550" rtl="0" eaLnBrk="1" latinLnBrk="0" hangingPunct="1">
        <a:defRPr sz="2806" kern="1200">
          <a:solidFill>
            <a:schemeClr val="tx1"/>
          </a:solidFill>
          <a:latin typeface="+mn-lt"/>
          <a:ea typeface="+mn-ea"/>
          <a:cs typeface="+mn-cs"/>
        </a:defRPr>
      </a:lvl8pPr>
      <a:lvl9pPr marL="5702198" algn="l" defTabSz="1425550" rtl="0"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eg"/><Relationship Id="rId11" Type="http://schemas.openxmlformats.org/officeDocument/2006/relationships/image" Target="../media/image10.jpe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s>
</file>

<file path=ppt/slides/_rels/slide2.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descr="Shape, rectangle&#10;&#10;Description automatically generated">
            <a:extLst>
              <a:ext uri="{FF2B5EF4-FFF2-40B4-BE49-F238E27FC236}">
                <a16:creationId xmlns:a16="http://schemas.microsoft.com/office/drawing/2014/main" id="{4B1E7273-DB54-78AB-B7F4-503D942EA53B}"/>
              </a:ext>
            </a:extLst>
          </p:cNvPr>
          <p:cNvPicPr>
            <a:picLocks noChangeAspect="1"/>
          </p:cNvPicPr>
          <p:nvPr/>
        </p:nvPicPr>
        <p:blipFill>
          <a:blip r:embed="rId2">
            <a:alphaModFix/>
          </a:blip>
          <a:stretch>
            <a:fillRect/>
          </a:stretch>
        </p:blipFill>
        <p:spPr>
          <a:xfrm>
            <a:off x="7751591" y="417122"/>
            <a:ext cx="7176652" cy="8748922"/>
          </a:xfrm>
          <a:prstGeom prst="rect">
            <a:avLst/>
          </a:prstGeom>
        </p:spPr>
      </p:pic>
      <p:sp>
        <p:nvSpPr>
          <p:cNvPr id="17" name="Text Box 23">
            <a:extLst>
              <a:ext uri="{FF2B5EF4-FFF2-40B4-BE49-F238E27FC236}">
                <a16:creationId xmlns:a16="http://schemas.microsoft.com/office/drawing/2014/main" id="{1E14AAD1-56FE-6AFF-ED06-45802F91C36B}"/>
              </a:ext>
            </a:extLst>
          </p:cNvPr>
          <p:cNvSpPr txBox="1">
            <a:spLocks noChangeArrowheads="1"/>
          </p:cNvSpPr>
          <p:nvPr/>
        </p:nvSpPr>
        <p:spPr bwMode="auto">
          <a:xfrm>
            <a:off x="8230915" y="7098392"/>
            <a:ext cx="6120130" cy="2176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ctr">
              <a:lnSpc>
                <a:spcPct val="127000"/>
              </a:lnSpc>
            </a:pPr>
            <a:r>
              <a:rPr lang="en-GB" sz="1150" b="1" dirty="0">
                <a:solidFill>
                  <a:srgbClr val="0070C0"/>
                </a:solidFill>
                <a:latin typeface="Helvetica" panose="020B0604020202020204" pitchFamily="34" charset="0"/>
                <a:cs typeface="Helvetica" panose="020B0604020202020204" pitchFamily="34" charset="0"/>
              </a:rPr>
              <a:t>A Recently Constructed Detached Residence Built To Exacting Standards And Offering Spacious Living Accommodation Arranged Over Three Floors With Ample Parking And Manageable Rear Garden</a:t>
            </a:r>
          </a:p>
          <a:p>
            <a:pPr algn="ctr">
              <a:lnSpc>
                <a:spcPct val="127000"/>
              </a:lnSpc>
            </a:pPr>
            <a:r>
              <a:rPr lang="en-GB" sz="1000" dirty="0">
                <a:solidFill>
                  <a:srgbClr val="000000"/>
                </a:solidFill>
                <a:effectLst/>
                <a:latin typeface="Helvetica" panose="020B0604020202020204" pitchFamily="34" charset="0"/>
                <a:ea typeface="Times New Roman" panose="02020603050405020304" pitchFamily="18" charset="0"/>
                <a:cs typeface="HelveticaNeueLT-Roman"/>
              </a:rPr>
              <a:t>Entrance Hall With Bespoke Oak Staircase With Glass Balustrade • Bay Windowed Lounge With Oak Double Doors Opening Onto Kitchen/Breakfast Room • Stunning Kitchen/Breakfast Room With Integrated Appliances • Ground Floor Utility Room &amp; Cloakroom/WC • Separate Dining Room/Office • </a:t>
            </a:r>
            <a:endParaRPr lang="en-GB" sz="1000" dirty="0">
              <a:effectLst/>
              <a:latin typeface="Times New Roman" panose="02020603050405020304" pitchFamily="18" charset="0"/>
              <a:ea typeface="Times New Roman" panose="02020603050405020304" pitchFamily="18" charset="0"/>
            </a:endParaRPr>
          </a:p>
          <a:p>
            <a:pPr algn="ctr">
              <a:lnSpc>
                <a:spcPct val="127000"/>
              </a:lnSpc>
            </a:pPr>
            <a:r>
              <a:rPr lang="en-GB" sz="1000" dirty="0">
                <a:solidFill>
                  <a:srgbClr val="000000"/>
                </a:solidFill>
                <a:effectLst/>
                <a:latin typeface="Helvetica" panose="020B0604020202020204" pitchFamily="34" charset="0"/>
                <a:ea typeface="Times New Roman" panose="02020603050405020304" pitchFamily="18" charset="0"/>
                <a:cs typeface="HelveticaNeueLT-Roman"/>
              </a:rPr>
              <a:t>Three First Floor Bedrooms - Main With En-Suite Shower Room/WC • First Floor Family Bathroom • Two Second Floor Bedrooms &amp; Second Floor Shower Room/WC • ‘A’ Rated </a:t>
            </a:r>
            <a:r>
              <a:rPr lang="en-GB" sz="1000" dirty="0">
                <a:solidFill>
                  <a:srgbClr val="000000"/>
                </a:solidFill>
                <a:latin typeface="Helvetica" panose="020B0604020202020204" pitchFamily="34" charset="0"/>
                <a:ea typeface="Times New Roman" panose="02020603050405020304" pitchFamily="18" charset="0"/>
                <a:cs typeface="HelveticaNeueLT-Roman"/>
              </a:rPr>
              <a:t>Energy Report</a:t>
            </a:r>
            <a:r>
              <a:rPr lang="en-GB" sz="1000" dirty="0">
                <a:solidFill>
                  <a:srgbClr val="000000"/>
                </a:solidFill>
                <a:effectLst/>
                <a:latin typeface="Helvetica" panose="020B0604020202020204" pitchFamily="34" charset="0"/>
                <a:ea typeface="Times New Roman" panose="02020603050405020304" pitchFamily="18" charset="0"/>
                <a:cs typeface="HelveticaNeueLT-Roman"/>
              </a:rPr>
              <a:t> - With Architects Certificate Guarantee • Viewing Highly Recommended - Offered For Sale With No Onward Chain </a:t>
            </a:r>
            <a:r>
              <a:rPr lang="en-GB" sz="1200" dirty="0">
                <a:solidFill>
                  <a:srgbClr val="000000"/>
                </a:solidFill>
                <a:effectLst/>
                <a:latin typeface="Helvetica" panose="020B0604020202020204" pitchFamily="34" charset="0"/>
                <a:ea typeface="Times New Roman" panose="02020603050405020304" pitchFamily="18" charset="0"/>
                <a:cs typeface="HelveticaNeueLT-Roman"/>
              </a:rPr>
              <a:t>•</a:t>
            </a:r>
            <a:endParaRPr lang="en-GB" sz="1200" dirty="0">
              <a:effectLst/>
              <a:latin typeface="Times New Roman" panose="02020603050405020304" pitchFamily="18" charset="0"/>
              <a:ea typeface="Times New Roman" panose="02020603050405020304" pitchFamily="18" charset="0"/>
            </a:endParaRPr>
          </a:p>
        </p:txBody>
      </p:sp>
      <p:sp>
        <p:nvSpPr>
          <p:cNvPr id="20" name="Text Box 24">
            <a:extLst>
              <a:ext uri="{FF2B5EF4-FFF2-40B4-BE49-F238E27FC236}">
                <a16:creationId xmlns:a16="http://schemas.microsoft.com/office/drawing/2014/main" id="{091C62D5-6A48-5D3C-30F0-C9E302EBA621}"/>
              </a:ext>
            </a:extLst>
          </p:cNvPr>
          <p:cNvSpPr txBox="1">
            <a:spLocks noChangeArrowheads="1"/>
          </p:cNvSpPr>
          <p:nvPr/>
        </p:nvSpPr>
        <p:spPr bwMode="auto">
          <a:xfrm>
            <a:off x="12570920" y="1751903"/>
            <a:ext cx="1925181" cy="835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ct val="120000"/>
              </a:lnSpc>
              <a:tabLst>
                <a:tab pos="685800" algn="l"/>
              </a:tabLst>
            </a:pPr>
            <a:r>
              <a:rPr lang="en-GB" sz="1200" dirty="0">
                <a:solidFill>
                  <a:srgbClr val="0057A8"/>
                </a:solidFill>
                <a:effectLst/>
                <a:latin typeface="HelveticaNeueLT-Roman"/>
                <a:ea typeface="Times New Roman" panose="02020603050405020304" pitchFamily="18" charset="0"/>
                <a:cs typeface="HelveticaNeueLT-Roman"/>
              </a:rPr>
              <a:t>GUIDE PRICE</a:t>
            </a:r>
            <a:r>
              <a:rPr lang="en-GB" sz="1200" dirty="0">
                <a:solidFill>
                  <a:srgbClr val="0048FF"/>
                </a:solidFill>
                <a:effectLst/>
                <a:latin typeface="HelveticaNeueLT-Roman"/>
                <a:ea typeface="Times New Roman" panose="02020603050405020304" pitchFamily="18" charset="0"/>
                <a:cs typeface="HelveticaNeueLT-Roman"/>
              </a:rPr>
              <a:t> </a:t>
            </a:r>
            <a:r>
              <a:rPr lang="en-GB" sz="1900" dirty="0">
                <a:solidFill>
                  <a:srgbClr val="000000"/>
                </a:solidFill>
                <a:effectLst/>
                <a:latin typeface="HelveticaNeueLT-Roman"/>
                <a:ea typeface="Times New Roman" panose="02020603050405020304" pitchFamily="18" charset="0"/>
                <a:cs typeface="HelveticaNeueLT-Roman"/>
              </a:rPr>
              <a:t>£</a:t>
            </a:r>
            <a:r>
              <a:rPr lang="en-GB" sz="1900" dirty="0">
                <a:solidFill>
                  <a:srgbClr val="000000"/>
                </a:solidFill>
                <a:latin typeface="HelveticaNeueLT-Roman"/>
                <a:ea typeface="Times New Roman" panose="02020603050405020304" pitchFamily="18" charset="0"/>
                <a:cs typeface="HelveticaNeueLT-Roman"/>
              </a:rPr>
              <a:t>575,000</a:t>
            </a:r>
            <a:endParaRPr lang="en-GB" sz="1200" dirty="0">
              <a:effectLst/>
              <a:latin typeface="Times New Roman" panose="02020603050405020304" pitchFamily="18" charset="0"/>
              <a:ea typeface="Times New Roman" panose="02020603050405020304" pitchFamily="18" charset="0"/>
            </a:endParaRPr>
          </a:p>
          <a:p>
            <a:pPr>
              <a:lnSpc>
                <a:spcPct val="120000"/>
              </a:lnSpc>
              <a:tabLst>
                <a:tab pos="685800" algn="l"/>
              </a:tabLst>
            </a:pPr>
            <a:r>
              <a:rPr lang="en-GB" sz="1200" dirty="0">
                <a:solidFill>
                  <a:srgbClr val="0057A8"/>
                </a:solidFill>
                <a:effectLst/>
                <a:latin typeface="HelveticaNeueLT-Roman"/>
                <a:ea typeface="Times New Roman" panose="02020603050405020304" pitchFamily="18" charset="0"/>
                <a:cs typeface="HelveticaNeueLT-Roman"/>
              </a:rPr>
              <a:t>TENURE </a:t>
            </a:r>
            <a:r>
              <a:rPr lang="en-GB" sz="1200" dirty="0">
                <a:solidFill>
                  <a:srgbClr val="0048FF"/>
                </a:solidFill>
                <a:effectLst/>
                <a:latin typeface="HelveticaNeueLT-Roman"/>
                <a:ea typeface="Times New Roman" panose="02020603050405020304" pitchFamily="18" charset="0"/>
                <a:cs typeface="HelveticaNeueLT-Roman"/>
              </a:rPr>
              <a:t>	</a:t>
            </a:r>
            <a:r>
              <a:rPr lang="en-GB" sz="1200" dirty="0">
                <a:effectLst/>
                <a:latin typeface="HelveticaNeueLT-Roman"/>
                <a:ea typeface="Times New Roman" panose="02020603050405020304" pitchFamily="18" charset="0"/>
                <a:cs typeface="HelveticaNeueLT-Roman"/>
              </a:rPr>
              <a:t>Freehold</a:t>
            </a:r>
            <a:endParaRPr lang="en-GB" sz="1200" dirty="0">
              <a:effectLst/>
              <a:latin typeface="Times New Roman" panose="02020603050405020304" pitchFamily="18" charset="0"/>
              <a:ea typeface="Times New Roman" panose="02020603050405020304" pitchFamily="18" charset="0"/>
            </a:endParaRPr>
          </a:p>
          <a:p>
            <a:r>
              <a:rPr lang="en-GB" sz="1200" dirty="0">
                <a:effectLst/>
                <a:latin typeface="Times New Roman" panose="02020603050405020304" pitchFamily="18" charset="0"/>
                <a:ea typeface="Times New Roman" panose="02020603050405020304" pitchFamily="18" charset="0"/>
              </a:rPr>
              <a:t> </a:t>
            </a:r>
          </a:p>
        </p:txBody>
      </p:sp>
      <p:sp>
        <p:nvSpPr>
          <p:cNvPr id="21" name="Text Box 26">
            <a:extLst>
              <a:ext uri="{FF2B5EF4-FFF2-40B4-BE49-F238E27FC236}">
                <a16:creationId xmlns:a16="http://schemas.microsoft.com/office/drawing/2014/main" id="{6EF9207B-DFE2-5C64-D8E8-504DA677FC37}"/>
              </a:ext>
            </a:extLst>
          </p:cNvPr>
          <p:cNvSpPr txBox="1">
            <a:spLocks noChangeArrowheads="1"/>
          </p:cNvSpPr>
          <p:nvPr/>
        </p:nvSpPr>
        <p:spPr bwMode="auto">
          <a:xfrm>
            <a:off x="8230915" y="1804912"/>
            <a:ext cx="4063365" cy="662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r>
              <a:rPr lang="en-GB" sz="1800" dirty="0">
                <a:solidFill>
                  <a:srgbClr val="FFFFFF"/>
                </a:solidFill>
                <a:effectLst/>
                <a:latin typeface="HelveticaNeueLT-Medium"/>
                <a:ea typeface="Times New Roman" panose="02020603050405020304" pitchFamily="18" charset="0"/>
              </a:rPr>
              <a:t>92 Salterton Road, Exmouth, EX8 2NP</a:t>
            </a:r>
            <a:endParaRPr lang="en-GB" sz="1800" dirty="0">
              <a:effectLst/>
              <a:latin typeface="Times New Roman" panose="02020603050405020304" pitchFamily="18" charset="0"/>
              <a:ea typeface="Times New Roman" panose="02020603050405020304" pitchFamily="18" charset="0"/>
            </a:endParaRPr>
          </a:p>
        </p:txBody>
      </p:sp>
      <p:sp>
        <p:nvSpPr>
          <p:cNvPr id="22" name="Text Box 19">
            <a:extLst>
              <a:ext uri="{FF2B5EF4-FFF2-40B4-BE49-F238E27FC236}">
                <a16:creationId xmlns:a16="http://schemas.microsoft.com/office/drawing/2014/main" id="{B5E09519-8895-6BE0-CC84-333AE5155FA9}"/>
              </a:ext>
            </a:extLst>
          </p:cNvPr>
          <p:cNvSpPr txBox="1">
            <a:spLocks noChangeArrowheads="1"/>
          </p:cNvSpPr>
          <p:nvPr/>
        </p:nvSpPr>
        <p:spPr bwMode="auto">
          <a:xfrm>
            <a:off x="8230915" y="741447"/>
            <a:ext cx="64801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r">
              <a:lnSpc>
                <a:spcPct val="115000"/>
              </a:lnSpc>
            </a:pPr>
            <a:r>
              <a:rPr lang="en-GB" sz="1800" dirty="0" err="1">
                <a:solidFill>
                  <a:srgbClr val="333333"/>
                </a:solidFill>
                <a:effectLst/>
                <a:latin typeface="Helvetica" pitchFamily="2" charset="0"/>
                <a:ea typeface="Times New Roman" panose="02020603050405020304" pitchFamily="18" charset="0"/>
                <a:cs typeface="HelveticaNeueLTStd-Bd"/>
              </a:rPr>
              <a:t>www.</a:t>
            </a:r>
            <a:r>
              <a:rPr lang="en-GB" sz="1800" dirty="0" err="1">
                <a:solidFill>
                  <a:srgbClr val="333333"/>
                </a:solidFill>
                <a:effectLst/>
                <a:latin typeface="Helvetica" pitchFamily="2" charset="0"/>
                <a:ea typeface="Times New Roman" panose="02020603050405020304" pitchFamily="18" charset="0"/>
                <a:cs typeface="HelveticaNeueLTStd-Md"/>
              </a:rPr>
              <a:t>pennys.net</a:t>
            </a:r>
            <a:endParaRPr lang="en-GB" sz="1200" dirty="0">
              <a:effectLst/>
              <a:latin typeface="Times New Roman" panose="02020603050405020304" pitchFamily="18" charset="0"/>
              <a:ea typeface="Times New Roman" panose="02020603050405020304" pitchFamily="18" charset="0"/>
            </a:endParaRPr>
          </a:p>
        </p:txBody>
      </p:sp>
      <p:cxnSp>
        <p:nvCxnSpPr>
          <p:cNvPr id="23" name="Straight Connector 22">
            <a:extLst>
              <a:ext uri="{FF2B5EF4-FFF2-40B4-BE49-F238E27FC236}">
                <a16:creationId xmlns:a16="http://schemas.microsoft.com/office/drawing/2014/main" id="{CFCBF282-AD09-E914-C52C-EB3FBC53349C}"/>
              </a:ext>
            </a:extLst>
          </p:cNvPr>
          <p:cNvCxnSpPr/>
          <p:nvPr/>
        </p:nvCxnSpPr>
        <p:spPr>
          <a:xfrm>
            <a:off x="7632311" y="9682947"/>
            <a:ext cx="7078779" cy="0"/>
          </a:xfrm>
          <a:prstGeom prst="line">
            <a:avLst/>
          </a:prstGeom>
          <a:ln w="28575">
            <a:solidFill>
              <a:srgbClr val="0057A7"/>
            </a:solidFill>
          </a:ln>
        </p:spPr>
        <p:style>
          <a:lnRef idx="1">
            <a:schemeClr val="accent1"/>
          </a:lnRef>
          <a:fillRef idx="0">
            <a:schemeClr val="accent1"/>
          </a:fillRef>
          <a:effectRef idx="0">
            <a:schemeClr val="accent1"/>
          </a:effectRef>
          <a:fontRef idx="minor">
            <a:schemeClr val="tx1"/>
          </a:fontRef>
        </p:style>
      </p:cxnSp>
      <p:sp>
        <p:nvSpPr>
          <p:cNvPr id="26" name="Rectangle 25">
            <a:extLst>
              <a:ext uri="{FF2B5EF4-FFF2-40B4-BE49-F238E27FC236}">
                <a16:creationId xmlns:a16="http://schemas.microsoft.com/office/drawing/2014/main" id="{36F1A157-92E8-A84F-7708-EA363B8D6491}"/>
              </a:ext>
            </a:extLst>
          </p:cNvPr>
          <p:cNvSpPr>
            <a:spLocks noChangeArrowheads="1"/>
          </p:cNvSpPr>
          <p:nvPr/>
        </p:nvSpPr>
        <p:spPr bwMode="auto">
          <a:xfrm>
            <a:off x="408260" y="359887"/>
            <a:ext cx="6840220" cy="9972040"/>
          </a:xfrm>
          <a:prstGeom prst="rect">
            <a:avLst/>
          </a:prstGeom>
          <a:noFill/>
          <a:ln w="44450">
            <a:solidFill>
              <a:srgbClr val="0057A8"/>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27" name="Text Box 22">
            <a:extLst>
              <a:ext uri="{FF2B5EF4-FFF2-40B4-BE49-F238E27FC236}">
                <a16:creationId xmlns:a16="http://schemas.microsoft.com/office/drawing/2014/main" id="{24A89932-7C65-608A-E3EC-D32690BE7309}"/>
              </a:ext>
            </a:extLst>
          </p:cNvPr>
          <p:cNvSpPr txBox="1">
            <a:spLocks noChangeArrowheads="1"/>
          </p:cNvSpPr>
          <p:nvPr/>
        </p:nvSpPr>
        <p:spPr bwMode="auto">
          <a:xfrm>
            <a:off x="592579" y="9682947"/>
            <a:ext cx="6480175" cy="450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just"/>
            <a:r>
              <a:rPr lang="en-GB" sz="600">
                <a:solidFill>
                  <a:srgbClr val="000000"/>
                </a:solidFill>
                <a:effectLst/>
                <a:latin typeface="Helvetica" pitchFamily="2" charset="0"/>
                <a:ea typeface="Times New Roman" panose="02020603050405020304" pitchFamily="18" charset="0"/>
                <a:cs typeface="Times-Italic" pitchFamily="2" charset="0"/>
              </a:rPr>
              <a:t>Pennys Estate Agents Limited for themselves and for the vendor of this property whose agents they are give notice that:- (1) These particulars do not constitute any part of an offer or a contract. (2) All statements contained in these particulars are made without responsibility on the part of Pennys Estate Agents Limited. (3) None of the statements contained in these particulars are to be relied upon as a statement or representation of fact. (4) Any intending purchaser must satisfy himself/herself by inspection or otherwise as to the correctness of each of the statements contained in these particulars. (5) The vendor does not make or give and neither do Pennys Estate Agents Limited nor any person in their employment has any authority to make or give any representation or warranty whatever in relation to this property.</a:t>
            </a:r>
            <a:endParaRPr lang="en-GB" sz="1200">
              <a:effectLst/>
              <a:latin typeface="Times New Roman" panose="02020603050405020304" pitchFamily="18" charset="0"/>
              <a:ea typeface="Times New Roman" panose="02020603050405020304" pitchFamily="18" charset="0"/>
            </a:endParaRPr>
          </a:p>
          <a:p>
            <a:r>
              <a:rPr lang="en-GB" sz="600">
                <a:solidFill>
                  <a:srgbClr val="000000"/>
                </a:solidFill>
                <a:effectLst/>
                <a:latin typeface="Helvetica" pitchFamily="2" charset="0"/>
                <a:ea typeface="Times New Roman" panose="02020603050405020304" pitchFamily="18" charset="0"/>
              </a:rPr>
              <a:t> </a:t>
            </a:r>
            <a:endParaRPr lang="en-GB" sz="1200">
              <a:effectLst/>
              <a:latin typeface="Times New Roman" panose="02020603050405020304" pitchFamily="18" charset="0"/>
              <a:ea typeface="Times New Roman" panose="02020603050405020304" pitchFamily="18" charset="0"/>
            </a:endParaRPr>
          </a:p>
        </p:txBody>
      </p:sp>
      <p:pic>
        <p:nvPicPr>
          <p:cNvPr id="53" name="Picture 52">
            <a:extLst>
              <a:ext uri="{FF2B5EF4-FFF2-40B4-BE49-F238E27FC236}">
                <a16:creationId xmlns:a16="http://schemas.microsoft.com/office/drawing/2014/main" id="{9EC478D6-12EA-3601-26AA-1125E32778FF}"/>
              </a:ext>
            </a:extLst>
          </p:cNvPr>
          <p:cNvPicPr>
            <a:picLocks noChangeAspect="1"/>
          </p:cNvPicPr>
          <p:nvPr/>
        </p:nvPicPr>
        <p:blipFill>
          <a:blip r:embed="rId3">
            <a:extLst>
              <a:ext uri="{28A0092B-C50C-407E-A947-70E740481C1C}">
                <a14:useLocalDpi xmlns:a14="http://schemas.microsoft.com/office/drawing/2010/main" val="0"/>
              </a:ext>
            </a:extLst>
          </a:blip>
          <a:srcRect b="35262"/>
          <a:stretch>
            <a:fillRect/>
          </a:stretch>
        </p:blipFill>
        <p:spPr bwMode="auto">
          <a:xfrm>
            <a:off x="7746699" y="9950366"/>
            <a:ext cx="1910470" cy="437313"/>
          </a:xfrm>
          <a:prstGeom prst="rect">
            <a:avLst/>
          </a:prstGeom>
          <a:noFill/>
        </p:spPr>
      </p:pic>
      <p:sp>
        <p:nvSpPr>
          <p:cNvPr id="54" name="Text Box 20">
            <a:extLst>
              <a:ext uri="{FF2B5EF4-FFF2-40B4-BE49-F238E27FC236}">
                <a16:creationId xmlns:a16="http://schemas.microsoft.com/office/drawing/2014/main" id="{8F2A2BE9-1C5F-7733-10AA-F18CCE2B41B7}"/>
              </a:ext>
            </a:extLst>
          </p:cNvPr>
          <p:cNvSpPr txBox="1">
            <a:spLocks noChangeArrowheads="1"/>
          </p:cNvSpPr>
          <p:nvPr/>
        </p:nvSpPr>
        <p:spPr bwMode="auto">
          <a:xfrm>
            <a:off x="7746699" y="9805151"/>
            <a:ext cx="677518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r">
              <a:lnSpc>
                <a:spcPct val="115000"/>
              </a:lnSpc>
            </a:pPr>
            <a:r>
              <a:rPr lang="en-GB" sz="1100" dirty="0">
                <a:solidFill>
                  <a:srgbClr val="0057A8"/>
                </a:solidFill>
                <a:effectLst/>
                <a:latin typeface="Frutiger LT Std 55 Roman"/>
                <a:ea typeface="Times New Roman" panose="02020603050405020304" pitchFamily="18" charset="0"/>
                <a:cs typeface="HelveticaNeueLTStd-Bd"/>
              </a:rPr>
              <a:t>PENNYS ESTATE AGENTS</a:t>
            </a:r>
            <a:endParaRPr lang="en-GB" sz="1200" dirty="0">
              <a:effectLst/>
              <a:latin typeface="Times New Roman" panose="02020603050405020304" pitchFamily="18" charset="0"/>
              <a:ea typeface="Times New Roman" panose="02020603050405020304" pitchFamily="18" charset="0"/>
            </a:endParaRPr>
          </a:p>
          <a:p>
            <a:pPr algn="r">
              <a:lnSpc>
                <a:spcPct val="115000"/>
              </a:lnSpc>
            </a:pPr>
            <a:r>
              <a:rPr lang="en-GB" sz="1100" dirty="0">
                <a:solidFill>
                  <a:srgbClr val="818285"/>
                </a:solidFill>
                <a:effectLst/>
                <a:latin typeface="Frutiger LT Std 55 Roman"/>
                <a:ea typeface="Times New Roman" panose="02020603050405020304" pitchFamily="18" charset="0"/>
                <a:cs typeface="HelveticaNeueLTStd-Lt"/>
              </a:rPr>
              <a:t>2 Rolle House, Rolle Street, Exmouth, Devon, EX8 2SN</a:t>
            </a:r>
            <a:endParaRPr lang="en-GB" sz="1200" dirty="0">
              <a:effectLst/>
              <a:latin typeface="Times New Roman" panose="02020603050405020304" pitchFamily="18" charset="0"/>
              <a:ea typeface="Times New Roman" panose="02020603050405020304" pitchFamily="18" charset="0"/>
            </a:endParaRPr>
          </a:p>
          <a:p>
            <a:pPr algn="r">
              <a:lnSpc>
                <a:spcPct val="115000"/>
              </a:lnSpc>
            </a:pPr>
            <a:r>
              <a:rPr lang="en-GB" sz="1100" dirty="0">
                <a:solidFill>
                  <a:srgbClr val="0057A8"/>
                </a:solidFill>
                <a:effectLst/>
                <a:latin typeface="Frutiger LT Std 55 Roman"/>
                <a:ea typeface="Times New Roman" panose="02020603050405020304" pitchFamily="18" charset="0"/>
                <a:cs typeface="HelveticaNeueLTStd-Lt"/>
              </a:rPr>
              <a:t>Tel:</a:t>
            </a:r>
            <a:r>
              <a:rPr lang="en-GB" sz="1100" dirty="0">
                <a:solidFill>
                  <a:srgbClr val="0048FF"/>
                </a:solidFill>
                <a:effectLst/>
                <a:latin typeface="Frutiger LT Std 55 Roman"/>
                <a:ea typeface="Times New Roman" panose="02020603050405020304" pitchFamily="18" charset="0"/>
                <a:cs typeface="HelveticaNeueLTStd-Lt"/>
              </a:rPr>
              <a:t> </a:t>
            </a:r>
            <a:r>
              <a:rPr lang="en-GB" sz="1100" dirty="0">
                <a:solidFill>
                  <a:srgbClr val="818285"/>
                </a:solidFill>
                <a:effectLst/>
                <a:latin typeface="Frutiger LT Std 55 Roman"/>
                <a:ea typeface="Times New Roman" panose="02020603050405020304" pitchFamily="18" charset="0"/>
                <a:cs typeface="HelveticaNeueLTStd-Md"/>
              </a:rPr>
              <a:t>01395 264111 </a:t>
            </a:r>
            <a:r>
              <a:rPr lang="en-GB" sz="1100" dirty="0" err="1">
                <a:solidFill>
                  <a:srgbClr val="0057A8"/>
                </a:solidFill>
                <a:effectLst/>
                <a:latin typeface="Frutiger LT Std 55 Roman"/>
                <a:ea typeface="Times New Roman" panose="02020603050405020304" pitchFamily="18" charset="0"/>
                <a:cs typeface="HelveticaNeueLTStd-Lt"/>
              </a:rPr>
              <a:t>EMail</a:t>
            </a:r>
            <a:r>
              <a:rPr lang="en-GB" sz="1100" dirty="0">
                <a:solidFill>
                  <a:srgbClr val="0057A8"/>
                </a:solidFill>
                <a:effectLst/>
                <a:latin typeface="Frutiger LT Std 55 Roman"/>
                <a:ea typeface="Times New Roman" panose="02020603050405020304" pitchFamily="18" charset="0"/>
                <a:cs typeface="HelveticaNeueLTStd-Lt"/>
              </a:rPr>
              <a:t>:</a:t>
            </a:r>
            <a:r>
              <a:rPr lang="en-GB" sz="1100" dirty="0">
                <a:solidFill>
                  <a:srgbClr val="0048FF"/>
                </a:solidFill>
                <a:effectLst/>
                <a:latin typeface="Frutiger LT Std 55 Roman"/>
                <a:ea typeface="Times New Roman" panose="02020603050405020304" pitchFamily="18" charset="0"/>
                <a:cs typeface="HelveticaNeueLTStd-Lt"/>
              </a:rPr>
              <a:t> </a:t>
            </a:r>
            <a:r>
              <a:rPr lang="en-GB" sz="1100" dirty="0" err="1">
                <a:solidFill>
                  <a:srgbClr val="818285"/>
                </a:solidFill>
                <a:effectLst/>
                <a:latin typeface="Frutiger LT Std 55 Roman"/>
                <a:ea typeface="Times New Roman" panose="02020603050405020304" pitchFamily="18" charset="0"/>
                <a:cs typeface="HelveticaNeueLTStd-Md"/>
              </a:rPr>
              <a:t>help@pennys.net</a:t>
            </a:r>
            <a:endParaRPr lang="en-GB" sz="1200" dirty="0">
              <a:effectLst/>
              <a:latin typeface="Times New Roman" panose="02020603050405020304" pitchFamily="18" charset="0"/>
              <a:ea typeface="Times New Roman" panose="02020603050405020304" pitchFamily="18" charset="0"/>
            </a:endParaRPr>
          </a:p>
        </p:txBody>
      </p:sp>
      <p:sp>
        <p:nvSpPr>
          <p:cNvPr id="5" name="TextBox 4">
            <a:extLst>
              <a:ext uri="{FF2B5EF4-FFF2-40B4-BE49-F238E27FC236}">
                <a16:creationId xmlns:a16="http://schemas.microsoft.com/office/drawing/2014/main" id="{5D572870-F8B2-B9BC-1A37-B015BCF31B4B}"/>
              </a:ext>
            </a:extLst>
          </p:cNvPr>
          <p:cNvSpPr txBox="1"/>
          <p:nvPr/>
        </p:nvSpPr>
        <p:spPr>
          <a:xfrm>
            <a:off x="14581541" y="4320142"/>
            <a:ext cx="3155749" cy="1607304"/>
          </a:xfrm>
          <a:prstGeom prst="rect">
            <a:avLst/>
          </a:prstGeom>
          <a:noFill/>
          <a:ln>
            <a:noFill/>
          </a:ln>
        </p:spPr>
        <p:txBody>
          <a:bodyPr wrap="square" rtlCol="0">
            <a:spAutoFit/>
          </a:bodyPr>
          <a:lstStyle/>
          <a:p>
            <a:endParaRPr lang="en-GB" dirty="0"/>
          </a:p>
        </p:txBody>
      </p:sp>
      <p:pic>
        <p:nvPicPr>
          <p:cNvPr id="2" name="Picture 2">
            <a:extLst>
              <a:ext uri="{FF2B5EF4-FFF2-40B4-BE49-F238E27FC236}">
                <a16:creationId xmlns:a16="http://schemas.microsoft.com/office/drawing/2014/main" id="{C441F21C-0EE4-F4F5-6929-DEFF346DF8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41269" y="2595138"/>
            <a:ext cx="6342098" cy="4485325"/>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a:extLst>
              <a:ext uri="{FF2B5EF4-FFF2-40B4-BE49-F238E27FC236}">
                <a16:creationId xmlns:a16="http://schemas.microsoft.com/office/drawing/2014/main" id="{D5814E23-4087-0661-6115-3C896007828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5438" y="549127"/>
            <a:ext cx="3109909" cy="244415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6">
            <a:extLst>
              <a:ext uri="{FF2B5EF4-FFF2-40B4-BE49-F238E27FC236}">
                <a16:creationId xmlns:a16="http://schemas.microsoft.com/office/drawing/2014/main" id="{4AB37C80-9A2B-B1E9-C4AE-96E27B28F5A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79485" y="557981"/>
            <a:ext cx="3157210" cy="243529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8">
            <a:extLst>
              <a:ext uri="{FF2B5EF4-FFF2-40B4-BE49-F238E27FC236}">
                <a16:creationId xmlns:a16="http://schemas.microsoft.com/office/drawing/2014/main" id="{6D0A4550-64B4-CCA0-2BE3-52C748FDD61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50672" y="3109969"/>
            <a:ext cx="3109909" cy="218173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0">
            <a:extLst>
              <a:ext uri="{FF2B5EF4-FFF2-40B4-BE49-F238E27FC236}">
                <a16:creationId xmlns:a16="http://schemas.microsoft.com/office/drawing/2014/main" id="{8A2EB121-6E6F-342D-AA21-8B02E993861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77071" y="3109969"/>
            <a:ext cx="3157210" cy="218173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2">
            <a:extLst>
              <a:ext uri="{FF2B5EF4-FFF2-40B4-BE49-F238E27FC236}">
                <a16:creationId xmlns:a16="http://schemas.microsoft.com/office/drawing/2014/main" id="{C8332D8A-79C4-7C81-4D49-FE2D92A8F01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50672" y="5408396"/>
            <a:ext cx="3109909" cy="221610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4">
            <a:extLst>
              <a:ext uri="{FF2B5EF4-FFF2-40B4-BE49-F238E27FC236}">
                <a16:creationId xmlns:a16="http://schemas.microsoft.com/office/drawing/2014/main" id="{D662AC59-5A7E-BEE5-2288-7DEABF653C65}"/>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877072" y="5408395"/>
            <a:ext cx="3157210" cy="221610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6">
            <a:extLst>
              <a:ext uri="{FF2B5EF4-FFF2-40B4-BE49-F238E27FC236}">
                <a16:creationId xmlns:a16="http://schemas.microsoft.com/office/drawing/2014/main" id="{65C0257A-8D24-A193-5803-9F54A6B9FDFA}"/>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445035" y="7741189"/>
            <a:ext cx="2726342" cy="18504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5757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D6223F6-458B-E99C-D36C-F83874E3BA7C}"/>
              </a:ext>
            </a:extLst>
          </p:cNvPr>
          <p:cNvSpPr>
            <a:spLocks noChangeArrowheads="1"/>
          </p:cNvSpPr>
          <p:nvPr/>
        </p:nvSpPr>
        <p:spPr bwMode="auto">
          <a:xfrm>
            <a:off x="359093" y="359887"/>
            <a:ext cx="6840220" cy="9972040"/>
          </a:xfrm>
          <a:prstGeom prst="rect">
            <a:avLst/>
          </a:prstGeom>
          <a:noFill/>
          <a:ln w="444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5" name="Rectangle 4">
            <a:extLst>
              <a:ext uri="{FF2B5EF4-FFF2-40B4-BE49-F238E27FC236}">
                <a16:creationId xmlns:a16="http://schemas.microsoft.com/office/drawing/2014/main" id="{BE30A96B-7BF2-8E4F-34A1-0C71741340FA}"/>
              </a:ext>
            </a:extLst>
          </p:cNvPr>
          <p:cNvSpPr>
            <a:spLocks noChangeArrowheads="1"/>
          </p:cNvSpPr>
          <p:nvPr/>
        </p:nvSpPr>
        <p:spPr bwMode="auto">
          <a:xfrm>
            <a:off x="7920038" y="359887"/>
            <a:ext cx="6840220" cy="9972040"/>
          </a:xfrm>
          <a:prstGeom prst="rect">
            <a:avLst/>
          </a:prstGeom>
          <a:noFill/>
          <a:ln w="444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12" name="TextBox 11">
            <a:extLst>
              <a:ext uri="{FF2B5EF4-FFF2-40B4-BE49-F238E27FC236}">
                <a16:creationId xmlns:a16="http://schemas.microsoft.com/office/drawing/2014/main" id="{CCBE93BF-9BF8-8E64-90F4-53084BDB732A}"/>
              </a:ext>
            </a:extLst>
          </p:cNvPr>
          <p:cNvSpPr txBox="1"/>
          <p:nvPr/>
        </p:nvSpPr>
        <p:spPr>
          <a:xfrm>
            <a:off x="539115" y="522605"/>
            <a:ext cx="6429244" cy="17720236"/>
          </a:xfrm>
          <a:prstGeom prst="rect">
            <a:avLst/>
          </a:prstGeom>
          <a:noFill/>
        </p:spPr>
        <p:txBody>
          <a:bodyPr wrap="square" rtlCol="0">
            <a:spAutoFit/>
          </a:bodyPr>
          <a:lstStyle/>
          <a:p>
            <a:pPr algn="ctr"/>
            <a:r>
              <a:rPr lang="en-GB" sz="1400" b="1" dirty="0">
                <a:solidFill>
                  <a:srgbClr val="333333"/>
                </a:solidFill>
                <a:latin typeface="Helvetica" panose="020B0604020202020204" pitchFamily="34" charset="0"/>
                <a:cs typeface="Helvetica" panose="020B0604020202020204" pitchFamily="34" charset="0"/>
              </a:rPr>
              <a:t>92 Salterton Road, Exmouth, EX8 2NP</a:t>
            </a:r>
          </a:p>
          <a:p>
            <a:r>
              <a:rPr lang="en-GB" sz="1050" b="1" dirty="0">
                <a:latin typeface="Helvetica" panose="020B0604020202020204" pitchFamily="34" charset="0"/>
                <a:cs typeface="Helvetica" panose="020B0604020202020204" pitchFamily="34" charset="0"/>
              </a:rPr>
              <a:t>THE ACCOMMODATION COMPRISES:</a:t>
            </a:r>
            <a:r>
              <a:rPr lang="en-GB" sz="1050" dirty="0">
                <a:latin typeface="Helvetica" panose="020B0604020202020204" pitchFamily="34" charset="0"/>
                <a:cs typeface="Helvetica" panose="020B0604020202020204" pitchFamily="34" charset="0"/>
              </a:rPr>
              <a:t> Composite front door with pattern inset and matching picture window leading to:</a:t>
            </a:r>
            <a:br>
              <a:rPr lang="en-GB" sz="1050" dirty="0">
                <a:latin typeface="Helvetica" panose="020B0604020202020204" pitchFamily="34" charset="0"/>
                <a:cs typeface="Helvetica" panose="020B0604020202020204" pitchFamily="34" charset="0"/>
              </a:rPr>
            </a:br>
            <a:br>
              <a:rPr lang="en-GB" sz="1050" dirty="0">
                <a:latin typeface="Helvetica" panose="020B0604020202020204" pitchFamily="34" charset="0"/>
                <a:cs typeface="Helvetica" panose="020B0604020202020204" pitchFamily="34" charset="0"/>
              </a:rPr>
            </a:br>
            <a:r>
              <a:rPr lang="en-GB" sz="1050" b="1" dirty="0">
                <a:latin typeface="Helvetica" panose="020B0604020202020204" pitchFamily="34" charset="0"/>
                <a:cs typeface="Helvetica" panose="020B0604020202020204" pitchFamily="34" charset="0"/>
              </a:rPr>
              <a:t>RECEPTION HALL: </a:t>
            </a:r>
            <a:r>
              <a:rPr lang="en-GB" sz="1050" dirty="0" err="1">
                <a:latin typeface="Helvetica" panose="020B0604020202020204" pitchFamily="34" charset="0"/>
                <a:cs typeface="Helvetica" panose="020B0604020202020204" pitchFamily="34" charset="0"/>
              </a:rPr>
              <a:t>Amtico</a:t>
            </a:r>
            <a:r>
              <a:rPr lang="en-GB" sz="1050" dirty="0">
                <a:latin typeface="Helvetica" panose="020B0604020202020204" pitchFamily="34" charset="0"/>
                <a:cs typeface="Helvetica" panose="020B0604020202020204" pitchFamily="34" charset="0"/>
              </a:rPr>
              <a:t> flooring with underfloor heating; underfloor heating control panel; alarm panel; bespoke design oak staircase with glass balustrade leading to first floor; oak internal doors to:</a:t>
            </a:r>
            <a:br>
              <a:rPr lang="en-GB" sz="1050" dirty="0">
                <a:latin typeface="Helvetica" panose="020B0604020202020204" pitchFamily="34" charset="0"/>
                <a:cs typeface="Helvetica" panose="020B0604020202020204" pitchFamily="34" charset="0"/>
              </a:rPr>
            </a:br>
            <a:br>
              <a:rPr lang="en-GB" sz="1050" dirty="0">
                <a:latin typeface="Helvetica" panose="020B0604020202020204" pitchFamily="34" charset="0"/>
                <a:cs typeface="Helvetica" panose="020B0604020202020204" pitchFamily="34" charset="0"/>
              </a:rPr>
            </a:br>
            <a:r>
              <a:rPr lang="en-GB" sz="1050" b="1" dirty="0">
                <a:latin typeface="Helvetica" panose="020B0604020202020204" pitchFamily="34" charset="0"/>
                <a:cs typeface="Helvetica" panose="020B0604020202020204" pitchFamily="34" charset="0"/>
              </a:rPr>
              <a:t>LOUNGE:</a:t>
            </a:r>
            <a:r>
              <a:rPr lang="en-GB" sz="1050" dirty="0">
                <a:latin typeface="Helvetica" panose="020B0604020202020204" pitchFamily="34" charset="0"/>
                <a:cs typeface="Helvetica" panose="020B0604020202020204" pitchFamily="34" charset="0"/>
              </a:rPr>
              <a:t> 4.88m x 4.24m (16'0" x 13'11") Three uPVC double glazed sash windows overlooking the front aspect with bay; uPVC double glazed picture window to side aspect; </a:t>
            </a:r>
            <a:r>
              <a:rPr lang="en-GB" sz="1050" dirty="0" err="1">
                <a:latin typeface="Helvetica" panose="020B0604020202020204" pitchFamily="34" charset="0"/>
                <a:cs typeface="Helvetica" panose="020B0604020202020204" pitchFamily="34" charset="0"/>
              </a:rPr>
              <a:t>Amtico</a:t>
            </a:r>
            <a:r>
              <a:rPr lang="en-GB" sz="1050" dirty="0">
                <a:latin typeface="Helvetica" panose="020B0604020202020204" pitchFamily="34" charset="0"/>
                <a:cs typeface="Helvetica" panose="020B0604020202020204" pitchFamily="34" charset="0"/>
              </a:rPr>
              <a:t> flooring with underfloor heating; underfloor heating control panel; thermostat control for underfloor heating; cupboard housing electric consumer unit; pendant lights; double oak doors with glass inset leading to:</a:t>
            </a:r>
            <a:br>
              <a:rPr lang="en-GB" sz="1050" dirty="0">
                <a:latin typeface="Helvetica" panose="020B0604020202020204" pitchFamily="34" charset="0"/>
                <a:cs typeface="Helvetica" panose="020B0604020202020204" pitchFamily="34" charset="0"/>
              </a:rPr>
            </a:br>
            <a:br>
              <a:rPr lang="en-GB" sz="1050" dirty="0">
                <a:latin typeface="Helvetica" panose="020B0604020202020204" pitchFamily="34" charset="0"/>
                <a:cs typeface="Helvetica" panose="020B0604020202020204" pitchFamily="34" charset="0"/>
              </a:rPr>
            </a:br>
            <a:r>
              <a:rPr lang="en-GB" sz="1050" b="1" dirty="0">
                <a:latin typeface="Helvetica" panose="020B0604020202020204" pitchFamily="34" charset="0"/>
                <a:cs typeface="Helvetica" panose="020B0604020202020204" pitchFamily="34" charset="0"/>
              </a:rPr>
              <a:t>KITCHEN/BREAKFAST ROOM: </a:t>
            </a:r>
            <a:r>
              <a:rPr lang="en-GB" sz="1050" dirty="0">
                <a:latin typeface="Helvetica" panose="020B0604020202020204" pitchFamily="34" charset="0"/>
                <a:cs typeface="Helvetica" panose="020B0604020202020204" pitchFamily="34" charset="0"/>
              </a:rPr>
              <a:t>6.22m x 2.69m (20'5" x 8'10") A stunning feature to the property fitted with Quartz marble worktop surfaces incorporating breakfast bar with cupboards beneath; cupboards, drawer units and matching wall mounted cupboards; one and a half bowl granite sink unit with mixer tap; built-in appliances including fridge freezer, dishwasher and double electric oven; induction hob with glass splashback and stainless steel chimney style extractor hood over; bi-fold doors opening onto REAR GARDEN with matching picture window; </a:t>
            </a:r>
            <a:r>
              <a:rPr lang="en-GB" sz="1050" dirty="0" err="1">
                <a:latin typeface="Helvetica" panose="020B0604020202020204" pitchFamily="34" charset="0"/>
                <a:cs typeface="Helvetica" panose="020B0604020202020204" pitchFamily="34" charset="0"/>
              </a:rPr>
              <a:t>Amtico</a:t>
            </a:r>
            <a:r>
              <a:rPr lang="en-GB" sz="1050" dirty="0">
                <a:latin typeface="Helvetica" panose="020B0604020202020204" pitchFamily="34" charset="0"/>
                <a:cs typeface="Helvetica" panose="020B0604020202020204" pitchFamily="34" charset="0"/>
              </a:rPr>
              <a:t> flooring with underfloor heating; underfloor heating control panel; recess LED ceiling spotlights; television point; door to:</a:t>
            </a:r>
            <a:br>
              <a:rPr lang="en-GB" sz="1050" dirty="0">
                <a:latin typeface="Helvetica" panose="020B0604020202020204" pitchFamily="34" charset="0"/>
                <a:cs typeface="Helvetica" panose="020B0604020202020204" pitchFamily="34" charset="0"/>
              </a:rPr>
            </a:br>
            <a:br>
              <a:rPr lang="en-GB" sz="1050" dirty="0">
                <a:latin typeface="Helvetica" panose="020B0604020202020204" pitchFamily="34" charset="0"/>
                <a:cs typeface="Helvetica" panose="020B0604020202020204" pitchFamily="34" charset="0"/>
              </a:rPr>
            </a:br>
            <a:r>
              <a:rPr lang="en-GB" sz="1050" b="1" dirty="0">
                <a:latin typeface="Helvetica" panose="020B0604020202020204" pitchFamily="34" charset="0"/>
                <a:cs typeface="Helvetica" panose="020B0604020202020204" pitchFamily="34" charset="0"/>
              </a:rPr>
              <a:t>UTILITY ROOM: </a:t>
            </a:r>
            <a:r>
              <a:rPr lang="en-GB" sz="1050" dirty="0">
                <a:latin typeface="Helvetica" panose="020B0604020202020204" pitchFamily="34" charset="0"/>
                <a:cs typeface="Helvetica" panose="020B0604020202020204" pitchFamily="34" charset="0"/>
              </a:rPr>
              <a:t>2.24m x 1.88m (7'4" x 6'2") Pattern worktop surface with sink unit and mixer tap set into surface; plumbing for an automatic washing machine beneath; base units; larder style cupboard; wall mounted Worcester boiler serving domestic hot water and gas central heating; extractor fan; double glazed door to OUTSIDE; </a:t>
            </a:r>
            <a:r>
              <a:rPr lang="en-GB" sz="1050" dirty="0" err="1">
                <a:latin typeface="Helvetica" panose="020B0604020202020204" pitchFamily="34" charset="0"/>
                <a:cs typeface="Helvetica" panose="020B0604020202020204" pitchFamily="34" charset="0"/>
              </a:rPr>
              <a:t>Amtico</a:t>
            </a:r>
            <a:r>
              <a:rPr lang="en-GB" sz="1050" dirty="0">
                <a:latin typeface="Helvetica" panose="020B0604020202020204" pitchFamily="34" charset="0"/>
                <a:cs typeface="Helvetica" panose="020B0604020202020204" pitchFamily="34" charset="0"/>
              </a:rPr>
              <a:t> flooring with underfloor heating; underfloor heating control panel; door to:</a:t>
            </a:r>
            <a:br>
              <a:rPr lang="en-GB" sz="1050" dirty="0">
                <a:latin typeface="Helvetica" panose="020B0604020202020204" pitchFamily="34" charset="0"/>
                <a:cs typeface="Helvetica" panose="020B0604020202020204" pitchFamily="34" charset="0"/>
              </a:rPr>
            </a:br>
            <a:br>
              <a:rPr lang="en-GB" sz="1050" dirty="0">
                <a:latin typeface="Helvetica" panose="020B0604020202020204" pitchFamily="34" charset="0"/>
                <a:cs typeface="Helvetica" panose="020B0604020202020204" pitchFamily="34" charset="0"/>
              </a:rPr>
            </a:br>
            <a:r>
              <a:rPr lang="en-GB" sz="1050" b="1" dirty="0">
                <a:latin typeface="Helvetica" panose="020B0604020202020204" pitchFamily="34" charset="0"/>
                <a:cs typeface="Helvetica" panose="020B0604020202020204" pitchFamily="34" charset="0"/>
              </a:rPr>
              <a:t>GROUND FLOOR CLOAKROOM/WC: </a:t>
            </a:r>
            <a:r>
              <a:rPr lang="en-GB" sz="1050" dirty="0">
                <a:latin typeface="Helvetica" panose="020B0604020202020204" pitchFamily="34" charset="0"/>
                <a:cs typeface="Helvetica" panose="020B0604020202020204" pitchFamily="34" charset="0"/>
              </a:rPr>
              <a:t>Rak ceramic wash hand basin with mixer tap; WC with concealed cistern and push button flush; extractor fan; attractive part tiled walls; uPVC double glazed window with obscure glass; </a:t>
            </a:r>
            <a:r>
              <a:rPr lang="en-GB" sz="1050" dirty="0" err="1">
                <a:latin typeface="Helvetica" panose="020B0604020202020204" pitchFamily="34" charset="0"/>
                <a:cs typeface="Helvetica" panose="020B0604020202020204" pitchFamily="34" charset="0"/>
              </a:rPr>
              <a:t>Amtico</a:t>
            </a:r>
            <a:r>
              <a:rPr lang="en-GB" sz="1050" dirty="0">
                <a:latin typeface="Helvetica" panose="020B0604020202020204" pitchFamily="34" charset="0"/>
                <a:cs typeface="Helvetica" panose="020B0604020202020204" pitchFamily="34" charset="0"/>
              </a:rPr>
              <a:t> flooring with underfloor heating; underfloor heating control panel.</a:t>
            </a:r>
            <a:br>
              <a:rPr lang="en-GB" sz="1050" dirty="0">
                <a:latin typeface="Helvetica" panose="020B0604020202020204" pitchFamily="34" charset="0"/>
                <a:cs typeface="Helvetica" panose="020B0604020202020204" pitchFamily="34" charset="0"/>
              </a:rPr>
            </a:br>
            <a:br>
              <a:rPr lang="en-GB" sz="1050" dirty="0">
                <a:latin typeface="Helvetica" panose="020B0604020202020204" pitchFamily="34" charset="0"/>
                <a:cs typeface="Helvetica" panose="020B0604020202020204" pitchFamily="34" charset="0"/>
              </a:rPr>
            </a:br>
            <a:r>
              <a:rPr lang="en-GB" sz="1050" b="1" dirty="0">
                <a:latin typeface="Helvetica" panose="020B0604020202020204" pitchFamily="34" charset="0"/>
                <a:cs typeface="Helvetica" panose="020B0604020202020204" pitchFamily="34" charset="0"/>
              </a:rPr>
              <a:t>DINING ROOM/OFFICE: </a:t>
            </a:r>
            <a:r>
              <a:rPr lang="en-GB" sz="1050" dirty="0">
                <a:latin typeface="Helvetica" panose="020B0604020202020204" pitchFamily="34" charset="0"/>
                <a:cs typeface="Helvetica" panose="020B0604020202020204" pitchFamily="34" charset="0"/>
              </a:rPr>
              <a:t>4.24m x 2.92m (13'11" x 9'7") uPVC double glazed sash window overlooking front aspect; </a:t>
            </a:r>
            <a:r>
              <a:rPr lang="en-GB" sz="1050" dirty="0" err="1">
                <a:latin typeface="Helvetica" panose="020B0604020202020204" pitchFamily="34" charset="0"/>
                <a:cs typeface="Helvetica" panose="020B0604020202020204" pitchFamily="34" charset="0"/>
              </a:rPr>
              <a:t>Amtico</a:t>
            </a:r>
            <a:r>
              <a:rPr lang="en-GB" sz="1050" dirty="0">
                <a:latin typeface="Helvetica" panose="020B0604020202020204" pitchFamily="34" charset="0"/>
                <a:cs typeface="Helvetica" panose="020B0604020202020204" pitchFamily="34" charset="0"/>
              </a:rPr>
              <a:t> flooring with underfloor heating; underfloor heating control panel; television point; recess ceiling LED spotlights.</a:t>
            </a:r>
            <a:br>
              <a:rPr lang="en-GB" sz="1050" dirty="0">
                <a:latin typeface="Helvetica" panose="020B0604020202020204" pitchFamily="34" charset="0"/>
                <a:cs typeface="Helvetica" panose="020B0604020202020204" pitchFamily="34" charset="0"/>
              </a:rPr>
            </a:br>
            <a:br>
              <a:rPr lang="en-GB" sz="1050" dirty="0">
                <a:latin typeface="Helvetica" panose="020B0604020202020204" pitchFamily="34" charset="0"/>
                <a:cs typeface="Helvetica" panose="020B0604020202020204" pitchFamily="34" charset="0"/>
              </a:rPr>
            </a:br>
            <a:r>
              <a:rPr lang="en-GB" sz="1050" b="1" dirty="0">
                <a:latin typeface="Helvetica" panose="020B0604020202020204" pitchFamily="34" charset="0"/>
                <a:cs typeface="Helvetica" panose="020B0604020202020204" pitchFamily="34" charset="0"/>
              </a:rPr>
              <a:t>FIRST FLOOR LANDING: </a:t>
            </a:r>
            <a:r>
              <a:rPr lang="en-GB" sz="1050" dirty="0">
                <a:latin typeface="Helvetica" panose="020B0604020202020204" pitchFamily="34" charset="0"/>
                <a:cs typeface="Helvetica" panose="020B0604020202020204" pitchFamily="34" charset="0"/>
              </a:rPr>
              <a:t>uPVC double glazed sash window; </a:t>
            </a:r>
            <a:r>
              <a:rPr lang="en-GB" sz="1050" dirty="0" err="1">
                <a:latin typeface="Helvetica" panose="020B0604020202020204" pitchFamily="34" charset="0"/>
                <a:cs typeface="Helvetica" panose="020B0604020202020204" pitchFamily="34" charset="0"/>
              </a:rPr>
              <a:t>velux</a:t>
            </a:r>
            <a:r>
              <a:rPr lang="en-GB" sz="1050" dirty="0">
                <a:latin typeface="Helvetica" panose="020B0604020202020204" pitchFamily="34" charset="0"/>
                <a:cs typeface="Helvetica" panose="020B0604020202020204" pitchFamily="34" charset="0"/>
              </a:rPr>
              <a:t> window; radiator; bespoke design oak staircase with glass balustrade to SECOND FLOOR; oak doors to:</a:t>
            </a:r>
            <a:br>
              <a:rPr lang="en-GB" sz="1050" dirty="0">
                <a:latin typeface="Helvetica" panose="020B0604020202020204" pitchFamily="34" charset="0"/>
                <a:cs typeface="Helvetica" panose="020B0604020202020204" pitchFamily="34" charset="0"/>
              </a:rPr>
            </a:br>
            <a:br>
              <a:rPr lang="en-GB" sz="1050" dirty="0">
                <a:latin typeface="Helvetica" panose="020B0604020202020204" pitchFamily="34" charset="0"/>
                <a:cs typeface="Helvetica" panose="020B0604020202020204" pitchFamily="34" charset="0"/>
              </a:rPr>
            </a:br>
            <a:r>
              <a:rPr lang="en-GB" sz="1050" b="1" dirty="0">
                <a:latin typeface="Helvetica" panose="020B0604020202020204" pitchFamily="34" charset="0"/>
                <a:cs typeface="Helvetica" panose="020B0604020202020204" pitchFamily="34" charset="0"/>
              </a:rPr>
              <a:t>BEDROOM ONE:</a:t>
            </a:r>
            <a:r>
              <a:rPr lang="en-GB" sz="1050" dirty="0">
                <a:latin typeface="Helvetica" panose="020B0604020202020204" pitchFamily="34" charset="0"/>
                <a:cs typeface="Helvetica" panose="020B0604020202020204" pitchFamily="34" charset="0"/>
              </a:rPr>
              <a:t> 4.29m x 4.27m (14'1" x 14'0") Three uPVC double glazed sash windows to front aspect; two radiators; television point; door to:</a:t>
            </a:r>
            <a:br>
              <a:rPr lang="en-GB" sz="1050" dirty="0">
                <a:latin typeface="Helvetica" panose="020B0604020202020204" pitchFamily="34" charset="0"/>
                <a:cs typeface="Helvetica" panose="020B0604020202020204" pitchFamily="34" charset="0"/>
              </a:rPr>
            </a:br>
            <a:br>
              <a:rPr lang="en-GB" sz="1050" dirty="0">
                <a:latin typeface="Helvetica" panose="020B0604020202020204" pitchFamily="34" charset="0"/>
                <a:cs typeface="Helvetica" panose="020B0604020202020204" pitchFamily="34" charset="0"/>
              </a:rPr>
            </a:br>
            <a:r>
              <a:rPr lang="en-GB" sz="1050" b="1" dirty="0">
                <a:latin typeface="Helvetica" panose="020B0604020202020204" pitchFamily="34" charset="0"/>
                <a:cs typeface="Helvetica" panose="020B0604020202020204" pitchFamily="34" charset="0"/>
              </a:rPr>
              <a:t>EN-SUITE SHOWER ROOM/WC: </a:t>
            </a:r>
            <a:r>
              <a:rPr lang="en-GB" sz="1050" dirty="0">
                <a:latin typeface="Helvetica" panose="020B0604020202020204" pitchFamily="34" charset="0"/>
                <a:cs typeface="Helvetica" panose="020B0604020202020204" pitchFamily="34" charset="0"/>
              </a:rPr>
              <a:t>Rak suite comprising of double width shower cubicle with rainfall shower head and detachable shower head hose; ceramic wash hand basin with mixer tap; WC with concealed cistern and push button flush; chrome heated towel rail; attractive tiled walls; cushion flooring; fitted mirror with integrated light; recess ceiling LED spotlights; extractor fan; uPVC double glazed window with pattern glass.</a:t>
            </a:r>
            <a:br>
              <a:rPr lang="en-GB" sz="1050" dirty="0">
                <a:latin typeface="Helvetica" panose="020B0604020202020204" pitchFamily="34" charset="0"/>
                <a:cs typeface="Helvetica" panose="020B0604020202020204" pitchFamily="34" charset="0"/>
              </a:rPr>
            </a:br>
            <a:br>
              <a:rPr lang="en-GB" sz="1050" dirty="0">
                <a:latin typeface="Helvetica" panose="020B0604020202020204" pitchFamily="34" charset="0"/>
                <a:cs typeface="Helvetica" panose="020B0604020202020204" pitchFamily="34" charset="0"/>
              </a:rPr>
            </a:br>
            <a:r>
              <a:rPr lang="en-GB" sz="1050" b="1" dirty="0">
                <a:latin typeface="Helvetica" panose="020B0604020202020204" pitchFamily="34" charset="0"/>
                <a:cs typeface="Helvetica" panose="020B0604020202020204" pitchFamily="34" charset="0"/>
              </a:rPr>
              <a:t>BEDROOM TWO:</a:t>
            </a:r>
            <a:r>
              <a:rPr lang="en-GB" sz="1050" dirty="0">
                <a:latin typeface="Helvetica" panose="020B0604020202020204" pitchFamily="34" charset="0"/>
                <a:cs typeface="Helvetica" panose="020B0604020202020204" pitchFamily="34" charset="0"/>
              </a:rPr>
              <a:t> 4.29m x 2.95m (14'1" x 9'8") Two uPVC double glazed windows to front aspect; radiator; telephone point; television point.</a:t>
            </a:r>
            <a:br>
              <a:rPr lang="en-GB" sz="1050" dirty="0">
                <a:latin typeface="Helvetica" panose="020B0604020202020204" pitchFamily="34" charset="0"/>
                <a:cs typeface="Helvetica" panose="020B0604020202020204" pitchFamily="34" charset="0"/>
              </a:rPr>
            </a:br>
            <a:br>
              <a:rPr lang="en-GB" sz="1050" dirty="0">
                <a:latin typeface="Helvetica" panose="020B0604020202020204" pitchFamily="34" charset="0"/>
                <a:cs typeface="Helvetica" panose="020B0604020202020204" pitchFamily="34" charset="0"/>
              </a:rPr>
            </a:br>
            <a:r>
              <a:rPr lang="en-GB" sz="1050" b="1" dirty="0">
                <a:latin typeface="Helvetica" panose="020B0604020202020204" pitchFamily="34" charset="0"/>
                <a:cs typeface="Helvetica" panose="020B0604020202020204" pitchFamily="34" charset="0"/>
              </a:rPr>
              <a:t>BEDROOM THREE:</a:t>
            </a:r>
            <a:r>
              <a:rPr lang="en-GB" sz="1050" dirty="0">
                <a:latin typeface="Helvetica" panose="020B0604020202020204" pitchFamily="34" charset="0"/>
                <a:cs typeface="Helvetica" panose="020B0604020202020204" pitchFamily="34" charset="0"/>
              </a:rPr>
              <a:t> 3.94m x 2.21m (12'11" x 7'3") uPVC double glazed window to rear aspect; recess ceiling LED spotlights; radiator; cupboard housing water tank.</a:t>
            </a:r>
            <a:br>
              <a:rPr lang="en-GB" sz="1050" dirty="0">
                <a:latin typeface="Helvetica" panose="020B0604020202020204" pitchFamily="34" charset="0"/>
                <a:cs typeface="Helvetica" panose="020B0604020202020204" pitchFamily="34" charset="0"/>
              </a:rPr>
            </a:br>
            <a:br>
              <a:rPr lang="en-GB" sz="1050" dirty="0">
                <a:latin typeface="Helvetica" panose="020B0604020202020204" pitchFamily="34" charset="0"/>
                <a:cs typeface="Helvetica" panose="020B0604020202020204" pitchFamily="34" charset="0"/>
              </a:rPr>
            </a:br>
            <a:r>
              <a:rPr lang="en-GB" sz="1050" b="1" dirty="0">
                <a:latin typeface="Helvetica" panose="020B0604020202020204" pitchFamily="34" charset="0"/>
                <a:cs typeface="Helvetica" panose="020B0604020202020204" pitchFamily="34" charset="0"/>
              </a:rPr>
              <a:t>FAMILY BATHROOM/WC: </a:t>
            </a:r>
            <a:r>
              <a:rPr lang="en-GB" sz="1050" dirty="0">
                <a:latin typeface="Helvetica" panose="020B0604020202020204" pitchFamily="34" charset="0"/>
                <a:cs typeface="Helvetica" panose="020B0604020202020204" pitchFamily="34" charset="0"/>
              </a:rPr>
              <a:t>Rak suite comprising of bath with mixer tap; ceramic wash hand basin with mixer tap; WC with concealed cistern and push button flush; chrome heated towel rail; attractive tiled walls; cushion flooring; fitted mirror with integrated light; uPVC double glazed window with pattern glass; recess ceiling LED spotlights; extractor fan.</a:t>
            </a:r>
            <a:br>
              <a:rPr lang="en-GB" sz="1050" dirty="0">
                <a:latin typeface="Helvetica" panose="020B0604020202020204" pitchFamily="34" charset="0"/>
                <a:cs typeface="Helvetica" panose="020B0604020202020204" pitchFamily="34" charset="0"/>
              </a:rPr>
            </a:br>
            <a:br>
              <a:rPr lang="en-GB" sz="1050" dirty="0">
                <a:latin typeface="Helvetica" panose="020B0604020202020204" pitchFamily="34" charset="0"/>
                <a:cs typeface="Helvetica" panose="020B0604020202020204" pitchFamily="34" charset="0"/>
              </a:rPr>
            </a:br>
            <a:r>
              <a:rPr lang="en-GB" sz="1050" b="1" dirty="0">
                <a:latin typeface="Helvetica" panose="020B0604020202020204" pitchFamily="34" charset="0"/>
                <a:cs typeface="Helvetica" panose="020B0604020202020204" pitchFamily="34" charset="0"/>
              </a:rPr>
              <a:t>SECOND FLOOR LANDING: </a:t>
            </a:r>
            <a:r>
              <a:rPr lang="en-GB" sz="1050" dirty="0">
                <a:latin typeface="Helvetica" panose="020B0604020202020204" pitchFamily="34" charset="0"/>
                <a:cs typeface="Helvetica" panose="020B0604020202020204" pitchFamily="34" charset="0"/>
              </a:rPr>
              <a:t>Smoke alarm; recess ceiling LED spotlights; chandelier; oak doors to:</a:t>
            </a:r>
            <a:br>
              <a:rPr lang="en-GB" sz="1050" dirty="0">
                <a:latin typeface="Helvetica" panose="020B0604020202020204" pitchFamily="34" charset="0"/>
                <a:cs typeface="Helvetica" panose="020B0604020202020204" pitchFamily="34" charset="0"/>
              </a:rPr>
            </a:br>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br>
              <a:rPr lang="en-GB" sz="1800" dirty="0">
                <a:solidFill>
                  <a:srgbClr val="333333"/>
                </a:solidFill>
                <a:effectLst/>
                <a:latin typeface="Helvetica" panose="020B0604020202020204" pitchFamily="34" charset="0"/>
                <a:ea typeface="Times New Roman" panose="02020603050405020304" pitchFamily="18" charset="0"/>
                <a:cs typeface="Helvetica-Bold"/>
              </a:rPr>
            </a:br>
            <a:endParaRPr lang="en-US" sz="1100" dirty="0">
              <a:latin typeface="Helvetica" pitchFamily="2" charset="0"/>
            </a:endParaRPr>
          </a:p>
        </p:txBody>
      </p:sp>
      <p:sp>
        <p:nvSpPr>
          <p:cNvPr id="13" name="TextBox 12">
            <a:extLst>
              <a:ext uri="{FF2B5EF4-FFF2-40B4-BE49-F238E27FC236}">
                <a16:creationId xmlns:a16="http://schemas.microsoft.com/office/drawing/2014/main" id="{96F289B2-C3D7-742F-AA5D-DB0F07127B74}"/>
              </a:ext>
            </a:extLst>
          </p:cNvPr>
          <p:cNvSpPr txBox="1"/>
          <p:nvPr/>
        </p:nvSpPr>
        <p:spPr>
          <a:xfrm>
            <a:off x="8106563" y="522605"/>
            <a:ext cx="6429244" cy="11318483"/>
          </a:xfrm>
          <a:prstGeom prst="rect">
            <a:avLst/>
          </a:prstGeom>
          <a:noFill/>
        </p:spPr>
        <p:txBody>
          <a:bodyPr wrap="square" rtlCol="0">
            <a:spAutoFit/>
          </a:bodyPr>
          <a:lstStyle/>
          <a:p>
            <a:r>
              <a:rPr lang="en-GB" sz="1100" b="1" dirty="0">
                <a:latin typeface="Helvetica" panose="020B0604020202020204" pitchFamily="34" charset="0"/>
                <a:cs typeface="Helvetica" panose="020B0604020202020204" pitchFamily="34" charset="0"/>
              </a:rPr>
              <a:t>BEDROOM FOUR:</a:t>
            </a:r>
            <a:r>
              <a:rPr lang="en-GB" sz="1100" dirty="0">
                <a:latin typeface="Helvetica" panose="020B0604020202020204" pitchFamily="34" charset="0"/>
                <a:cs typeface="Helvetica" panose="020B0604020202020204" pitchFamily="34" charset="0"/>
              </a:rPr>
              <a:t> 6.93m x 4.24m (22'9" x 13'11") Maximum measurement into dormer style uPVC double glazed sash window; uPVC double glazed window to side aspect; radiator; electric operated </a:t>
            </a:r>
            <a:r>
              <a:rPr lang="en-GB" sz="1100" dirty="0" err="1">
                <a:latin typeface="Helvetica" panose="020B0604020202020204" pitchFamily="34" charset="0"/>
                <a:cs typeface="Helvetica" panose="020B0604020202020204" pitchFamily="34" charset="0"/>
              </a:rPr>
              <a:t>velux</a:t>
            </a:r>
            <a:r>
              <a:rPr lang="en-GB" sz="1100" dirty="0">
                <a:latin typeface="Helvetica" panose="020B0604020202020204" pitchFamily="34" charset="0"/>
                <a:cs typeface="Helvetica" panose="020B0604020202020204" pitchFamily="34" charset="0"/>
              </a:rPr>
              <a:t> window; recess ceiling LED spotlights; television point; radiator.</a:t>
            </a:r>
            <a:br>
              <a:rPr lang="en-GB" sz="1100" dirty="0">
                <a:latin typeface="Helvetica" panose="020B0604020202020204" pitchFamily="34" charset="0"/>
                <a:cs typeface="Helvetica" panose="020B0604020202020204" pitchFamily="34" charset="0"/>
              </a:rPr>
            </a:br>
            <a:br>
              <a:rPr lang="en-GB" sz="1100" dirty="0">
                <a:latin typeface="Helvetica" panose="020B0604020202020204" pitchFamily="34" charset="0"/>
                <a:cs typeface="Helvetica" panose="020B0604020202020204" pitchFamily="34" charset="0"/>
              </a:rPr>
            </a:br>
            <a:r>
              <a:rPr lang="en-GB" sz="1100" b="1" dirty="0">
                <a:latin typeface="Helvetica" panose="020B0604020202020204" pitchFamily="34" charset="0"/>
                <a:cs typeface="Helvetica" panose="020B0604020202020204" pitchFamily="34" charset="0"/>
              </a:rPr>
              <a:t>BEDROOM FIVE: </a:t>
            </a:r>
            <a:r>
              <a:rPr lang="en-GB" sz="1100" dirty="0">
                <a:latin typeface="Helvetica" panose="020B0604020202020204" pitchFamily="34" charset="0"/>
                <a:cs typeface="Helvetica" panose="020B0604020202020204" pitchFamily="34" charset="0"/>
              </a:rPr>
              <a:t>5.38m x 2.92m (17'8" x 9'7") uPVC double glazed sash window to front aspect; electric operated </a:t>
            </a:r>
            <a:r>
              <a:rPr lang="en-GB" sz="1100" dirty="0" err="1">
                <a:latin typeface="Helvetica" panose="020B0604020202020204" pitchFamily="34" charset="0"/>
                <a:cs typeface="Helvetica" panose="020B0604020202020204" pitchFamily="34" charset="0"/>
              </a:rPr>
              <a:t>velux</a:t>
            </a:r>
            <a:r>
              <a:rPr lang="en-GB" sz="1100" dirty="0">
                <a:latin typeface="Helvetica" panose="020B0604020202020204" pitchFamily="34" charset="0"/>
                <a:cs typeface="Helvetica" panose="020B0604020202020204" pitchFamily="34" charset="0"/>
              </a:rPr>
              <a:t> window; recess ceiling LED spotlights; radiator; television point.</a:t>
            </a:r>
            <a:br>
              <a:rPr lang="en-GB" sz="1100" dirty="0">
                <a:latin typeface="Helvetica" panose="020B0604020202020204" pitchFamily="34" charset="0"/>
                <a:cs typeface="Helvetica" panose="020B0604020202020204" pitchFamily="34" charset="0"/>
              </a:rPr>
            </a:br>
            <a:br>
              <a:rPr lang="en-GB" sz="1100" dirty="0">
                <a:latin typeface="Helvetica" panose="020B0604020202020204" pitchFamily="34" charset="0"/>
                <a:cs typeface="Helvetica" panose="020B0604020202020204" pitchFamily="34" charset="0"/>
              </a:rPr>
            </a:br>
            <a:r>
              <a:rPr lang="en-GB" sz="1100" b="1" dirty="0">
                <a:latin typeface="Helvetica" panose="020B0604020202020204" pitchFamily="34" charset="0"/>
                <a:cs typeface="Helvetica" panose="020B0604020202020204" pitchFamily="34" charset="0"/>
              </a:rPr>
              <a:t>SHOWER ROOM/WC: </a:t>
            </a:r>
            <a:r>
              <a:rPr lang="en-GB" sz="1100" dirty="0">
                <a:latin typeface="Helvetica" panose="020B0604020202020204" pitchFamily="34" charset="0"/>
                <a:cs typeface="Helvetica" panose="020B0604020202020204" pitchFamily="34" charset="0"/>
              </a:rPr>
              <a:t>Rak suite comprising of corner shower cubicle with glass shower screen doors; WC with concealed cistern and push button flush; ceramic wash hand basin with mixer tap; attractive tiled walls; part sloping ceiling; recess ceiling LED spotlights; cushion flooring.</a:t>
            </a:r>
            <a:br>
              <a:rPr lang="en-GB" sz="1100" dirty="0">
                <a:latin typeface="Helvetica" panose="020B0604020202020204" pitchFamily="34" charset="0"/>
                <a:cs typeface="Helvetica" panose="020B0604020202020204" pitchFamily="34" charset="0"/>
              </a:rPr>
            </a:br>
            <a:br>
              <a:rPr lang="en-GB" sz="1100" dirty="0">
                <a:latin typeface="Helvetica" panose="020B0604020202020204" pitchFamily="34" charset="0"/>
                <a:cs typeface="Helvetica" panose="020B0604020202020204" pitchFamily="34" charset="0"/>
              </a:rPr>
            </a:br>
            <a:r>
              <a:rPr lang="en-GB" sz="1100" b="1" dirty="0">
                <a:latin typeface="Helvetica" panose="020B0604020202020204" pitchFamily="34" charset="0"/>
                <a:cs typeface="Helvetica" panose="020B0604020202020204" pitchFamily="34" charset="0"/>
              </a:rPr>
              <a:t>OUTSIDE: </a:t>
            </a:r>
            <a:r>
              <a:rPr lang="en-GB" sz="1100" dirty="0">
                <a:latin typeface="Helvetica" panose="020B0604020202020204" pitchFamily="34" charset="0"/>
                <a:cs typeface="Helvetica" panose="020B0604020202020204" pitchFamily="34" charset="0"/>
              </a:rPr>
              <a:t>The property is approached via double wooden timber gates giving access to a large decorative stone parking area offering parking for numerous cars, boats or vans. There is also a side gate and pathway giving access to the rear of the property. The rear garden is fully enclosed and south facing and comprises of a large decked terrace ideal for outside dining and entertaining, outside tap and outside electric point.</a:t>
            </a:r>
            <a:br>
              <a:rPr lang="en-GB" sz="1100" dirty="0">
                <a:latin typeface="Helvetica" panose="020B0604020202020204" pitchFamily="34" charset="0"/>
                <a:cs typeface="Helvetica" panose="020B0604020202020204" pitchFamily="34" charset="0"/>
              </a:rPr>
            </a:br>
            <a:br>
              <a:rPr lang="en-GB" sz="1100" dirty="0">
                <a:latin typeface="Helvetica" panose="020B0604020202020204" pitchFamily="34" charset="0"/>
                <a:cs typeface="Helvetica" panose="020B0604020202020204" pitchFamily="34" charset="0"/>
              </a:rPr>
            </a:br>
            <a:r>
              <a:rPr lang="en-GB" sz="1100" b="1" dirty="0">
                <a:latin typeface="Helvetica" panose="020B0604020202020204" pitchFamily="34" charset="0"/>
                <a:cs typeface="Helvetica" panose="020B0604020202020204" pitchFamily="34" charset="0"/>
              </a:rPr>
              <a:t>AGENTS NOTE: </a:t>
            </a:r>
            <a:r>
              <a:rPr lang="en-GB" sz="1100" dirty="0">
                <a:latin typeface="Helvetica" panose="020B0604020202020204" pitchFamily="34" charset="0"/>
                <a:cs typeface="Helvetica" panose="020B0604020202020204" pitchFamily="34" charset="0"/>
              </a:rPr>
              <a:t>The property has 8 solar panels which are owned outright with the property.</a:t>
            </a:r>
          </a:p>
          <a:p>
            <a:br>
              <a:rPr lang="en-GB" sz="1100" dirty="0">
                <a:latin typeface="Helvetica" panose="020B0604020202020204" pitchFamily="34" charset="0"/>
                <a:cs typeface="Helvetica" panose="020B0604020202020204" pitchFamily="34" charset="0"/>
              </a:rPr>
            </a:br>
            <a:endParaRPr lang="en-GB" sz="1100" dirty="0">
              <a:latin typeface="Helvetica" panose="020B0604020202020204" pitchFamily="34" charset="0"/>
              <a:cs typeface="Helvetica" panose="020B0604020202020204" pitchFamily="34" charset="0"/>
            </a:endParaRPr>
          </a:p>
          <a:p>
            <a:endParaRPr lang="en-GB" sz="1100" b="1" dirty="0">
              <a:effectLst/>
              <a:latin typeface="Helvetica" panose="020B0604020202020204" pitchFamily="34" charset="0"/>
              <a:ea typeface="Times New Roman" panose="02020603050405020304" pitchFamily="18" charset="0"/>
              <a:cs typeface="Helvetica" panose="020B0604020202020204" pitchFamily="34" charset="0"/>
            </a:endParaRPr>
          </a:p>
          <a:p>
            <a:r>
              <a:rPr lang="en-GB" sz="1100" b="1" dirty="0">
                <a:effectLst/>
                <a:latin typeface="Helvetica" panose="020B0604020202020204" pitchFamily="34" charset="0"/>
                <a:ea typeface="Times New Roman" panose="02020603050405020304" pitchFamily="18" charset="0"/>
                <a:cs typeface="Helvetica-Bold"/>
              </a:rPr>
              <a:t>FLOOR PLAN: </a:t>
            </a: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dirty="0">
              <a:solidFill>
                <a:srgbClr val="333333"/>
              </a:solidFill>
              <a:latin typeface="Helvetica" panose="020B0604020202020204" pitchFamily="34" charset="0"/>
              <a:ea typeface="Times New Roman" panose="02020603050405020304" pitchFamily="18" charset="0"/>
            </a:endParaRPr>
          </a:p>
          <a:p>
            <a:endParaRPr lang="en-GB" sz="1250" dirty="0">
              <a:solidFill>
                <a:srgbClr val="333333"/>
              </a:solidFill>
              <a:effectLst/>
              <a:latin typeface="Helvetica" panose="020B0604020202020204" pitchFamily="34" charset="0"/>
              <a:ea typeface="Times New Roman" panose="02020603050405020304" pitchFamily="18" charset="0"/>
            </a:endParaRPr>
          </a:p>
          <a:p>
            <a:endParaRPr lang="en-GB" sz="1250" dirty="0">
              <a:effectLst/>
              <a:latin typeface="Times New Roman" panose="02020603050405020304" pitchFamily="18" charset="0"/>
              <a:ea typeface="Times New Roman" panose="02020603050405020304" pitchFamily="18" charset="0"/>
            </a:endParaRPr>
          </a:p>
        </p:txBody>
      </p:sp>
      <p:pic>
        <p:nvPicPr>
          <p:cNvPr id="2" name="Picture 2">
            <a:extLst>
              <a:ext uri="{FF2B5EF4-FFF2-40B4-BE49-F238E27FC236}">
                <a16:creationId xmlns:a16="http://schemas.microsoft.com/office/drawing/2014/main" id="{104B479B-1C4F-06DF-B885-82CDF0C92DD4}"/>
              </a:ext>
            </a:extLst>
          </p:cNvPr>
          <p:cNvPicPr>
            <a:picLocks noChangeAspect="1" noChangeArrowheads="1"/>
          </p:cNvPicPr>
          <p:nvPr/>
        </p:nvPicPr>
        <p:blipFill>
          <a:blip r:embed="rId2"/>
          <a:srcRect/>
          <a:stretch/>
        </p:blipFill>
        <p:spPr bwMode="auto">
          <a:xfrm>
            <a:off x="8876499" y="5084191"/>
            <a:ext cx="4889372" cy="20260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219161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214</TotalTime>
  <Words>1289</Words>
  <Application>Microsoft Office PowerPoint</Application>
  <PresentationFormat>Custom</PresentationFormat>
  <Paragraphs>84</Paragraphs>
  <Slides>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vt:i4>
      </vt:variant>
    </vt:vector>
  </HeadingPairs>
  <TitlesOfParts>
    <vt:vector size="11" baseType="lpstr">
      <vt:lpstr>Arial</vt:lpstr>
      <vt:lpstr>Calibri</vt:lpstr>
      <vt:lpstr>Calibri Light</vt:lpstr>
      <vt:lpstr>Frutiger LT Std 55 Roman</vt:lpstr>
      <vt:lpstr>Helvetica</vt:lpstr>
      <vt:lpstr>HelveticaNeueLT-Medium</vt:lpstr>
      <vt:lpstr>HelveticaNeueLT-Roman</vt:lpstr>
      <vt:lpstr>Times New Roman</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Caswell</dc:creator>
  <cp:lastModifiedBy>Exmouth Office Exmouth</cp:lastModifiedBy>
  <cp:revision>22</cp:revision>
  <cp:lastPrinted>2024-08-16T11:52:49Z</cp:lastPrinted>
  <dcterms:created xsi:type="dcterms:W3CDTF">2023-03-19T13:39:10Z</dcterms:created>
  <dcterms:modified xsi:type="dcterms:W3CDTF">2024-08-16T14:26:34Z</dcterms:modified>
</cp:coreProperties>
</file>